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7" r:id="rId2"/>
    <p:sldId id="258" r:id="rId3"/>
    <p:sldId id="259" r:id="rId4"/>
    <p:sldId id="264" r:id="rId5"/>
    <p:sldId id="285" r:id="rId6"/>
    <p:sldId id="366" r:id="rId7"/>
    <p:sldId id="261" r:id="rId8"/>
    <p:sldId id="322" r:id="rId9"/>
    <p:sldId id="367" r:id="rId10"/>
    <p:sldId id="260" r:id="rId11"/>
    <p:sldId id="339" r:id="rId12"/>
    <p:sldId id="371" r:id="rId13"/>
    <p:sldId id="372" r:id="rId14"/>
    <p:sldId id="370" r:id="rId15"/>
    <p:sldId id="373" r:id="rId16"/>
    <p:sldId id="374" r:id="rId17"/>
    <p:sldId id="26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1825"/>
    <a:srgbClr val="DB5066"/>
    <a:srgbClr val="FF67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54" autoAdjust="0"/>
    <p:restoredTop sz="91358" autoAdjust="0"/>
  </p:normalViewPr>
  <p:slideViewPr>
    <p:cSldViewPr snapToGrid="0">
      <p:cViewPr varScale="1">
        <p:scale>
          <a:sx n="88" d="100"/>
          <a:sy n="88" d="100"/>
        </p:scale>
        <p:origin x="65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5A277-792E-2F42-99FE-15265B8DDBE4}" type="datetimeFigureOut">
              <a:rPr kumimoji="1" lang="ko-KR" altLang="en-US" smtClean="0"/>
              <a:t>2020. 2. 11.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17EF5C-035B-8C4B-B7BC-09188DB4BD6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1422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716268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688624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04504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45433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67915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8711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0360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94914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2194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938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+mn-cs"/>
              </a:rPr>
              <a:t>Manager</a:t>
            </a:r>
            <a:r>
              <a:rPr kumimoji="1" lang="ko-KR" altLang="en-US" sz="1200" b="1" kern="1200" dirty="0">
                <a:solidFill>
                  <a:schemeClr val="tx1"/>
                </a:solidFill>
                <a:latin typeface="+mj-ea"/>
                <a:ea typeface="+mn-ea"/>
                <a:cs typeface="+mn-cs"/>
              </a:rPr>
              <a:t> </a:t>
            </a:r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+mn-cs"/>
              </a:rPr>
              <a:t>Terrain</a:t>
            </a:r>
            <a:endParaRPr lang="ko-KR" altLang="en-US" sz="1200" b="1" kern="1200" dirty="0">
              <a:solidFill>
                <a:schemeClr val="tx1"/>
              </a:solidFill>
              <a:latin typeface="+mj-ea"/>
              <a:ea typeface="+mn-ea"/>
              <a:cs typeface="+mn-cs"/>
            </a:endParaRPr>
          </a:p>
          <a:p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굴림" pitchFamily="50" charset="-127"/>
              </a:rPr>
              <a:t>Database</a:t>
            </a:r>
          </a:p>
          <a:p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굴림" pitchFamily="50" charset="-127"/>
              </a:rPr>
              <a:t>Water</a:t>
            </a:r>
            <a:r>
              <a:rPr kumimoji="1" lang="ko-KR" altLang="en-US" sz="1200" b="1" kern="1200" dirty="0">
                <a:solidFill>
                  <a:schemeClr val="tx1"/>
                </a:solidFill>
                <a:latin typeface="+mj-ea"/>
                <a:ea typeface="+mn-ea"/>
                <a:cs typeface="굴림" pitchFamily="50" charset="-127"/>
              </a:rPr>
              <a:t> </a:t>
            </a:r>
            <a:r>
              <a:rPr kumimoji="1" lang="en-US" altLang="ko-KR" sz="1200" b="1" kern="1200" dirty="0">
                <a:solidFill>
                  <a:schemeClr val="tx1"/>
                </a:solidFill>
                <a:latin typeface="+mj-ea"/>
                <a:ea typeface="+mn-ea"/>
                <a:cs typeface="굴림" pitchFamily="50" charset="-127"/>
              </a:rPr>
              <a:t>Animation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79759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67005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176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7EF5C-035B-8C4B-B7BC-09188DB4BD62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3371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28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94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913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135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325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472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831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104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5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52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374F-BFB4-4F13-9F88-DED14E8F0234}" type="datetimeFigureOut">
              <a:rPr lang="ko-KR" altLang="en-US" smtClean="0"/>
              <a:pPr/>
              <a:t>2020. 2. 11.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B800B-0E78-4A11-931B-8122B2E4A51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2518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6890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710982" y="2991726"/>
            <a:ext cx="67700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+mj-ea"/>
                <a:ea typeface="+mj-ea"/>
              </a:rPr>
              <a:t>191023_ABHD_UnityVR</a:t>
            </a:r>
            <a:endParaRPr lang="ko-KR" altLang="en-US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172250" y="3513020"/>
            <a:ext cx="5732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  <a:ea typeface="HY나무B" pitchFamily="18" charset="-127"/>
              </a:rPr>
              <a:t>A Bad Hair Day</a:t>
            </a:r>
            <a:r>
              <a:rPr lang="en-US" altLang="ko-KR" sz="2000" dirty="0">
                <a:solidFill>
                  <a:schemeClr val="bg1"/>
                </a:solidFill>
                <a:latin typeface="+mj-lt"/>
                <a:ea typeface="HY나무B" pitchFamily="18" charset="-127"/>
              </a:rPr>
              <a:t> –</a:t>
            </a:r>
            <a:r>
              <a:rPr lang="ko-KR" altLang="en-US" sz="2000" dirty="0">
                <a:solidFill>
                  <a:schemeClr val="bg1"/>
                </a:solidFill>
                <a:latin typeface="+mj-lt"/>
                <a:ea typeface="HY나무B" pitchFamily="18" charset="-127"/>
              </a:rPr>
              <a:t> 팀 프로젝트</a:t>
            </a:r>
            <a:endParaRPr lang="en-US" altLang="ko-KR" sz="2000" dirty="0">
              <a:solidFill>
                <a:schemeClr val="bg1"/>
              </a:solidFill>
              <a:latin typeface="+mj-lt"/>
              <a:ea typeface="HY나무B" pitchFamily="18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7482851" y="4063436"/>
            <a:ext cx="8546" cy="112632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>
            <a:off x="4585827" y="1534494"/>
            <a:ext cx="8546" cy="112632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B39DF2-ED36-1B41-9C87-B1F32A492C49}"/>
              </a:ext>
            </a:extLst>
          </p:cNvPr>
          <p:cNvSpPr txBox="1"/>
          <p:nvPr/>
        </p:nvSpPr>
        <p:spPr>
          <a:xfrm>
            <a:off x="10451185" y="6082657"/>
            <a:ext cx="1500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정원석</a:t>
            </a:r>
            <a:endParaRPr lang="ko-KR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58169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8068497" y="3058112"/>
            <a:ext cx="507502" cy="376397"/>
            <a:chOff x="3497851" y="2488451"/>
            <a:chExt cx="507502" cy="376397"/>
          </a:xfrm>
          <a:solidFill>
            <a:schemeClr val="accent2">
              <a:lumMod val="75000"/>
            </a:schemeClr>
          </a:solidFill>
        </p:grpSpPr>
        <p:sp>
          <p:nvSpPr>
            <p:cNvPr id="16" name="모서리가 둥근 직사각형 15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513449" y="3529676"/>
            <a:ext cx="3047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주요 </a:t>
            </a:r>
            <a:r>
              <a:rPr lang="ko-KR" altLang="en-US" sz="2400" dirty="0" err="1">
                <a:solidFill>
                  <a:schemeClr val="bg1"/>
                </a:solidFill>
                <a:latin typeface="+mj-ea"/>
                <a:ea typeface="+mj-ea"/>
              </a:rPr>
              <a:t>구현부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207780" y="3500364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3.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277444" y="3676459"/>
            <a:ext cx="768266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2309ACF-A666-C941-B1FF-FC8772C5FABF}"/>
              </a:ext>
            </a:extLst>
          </p:cNvPr>
          <p:cNvSpPr txBox="1"/>
          <p:nvPr/>
        </p:nvSpPr>
        <p:spPr>
          <a:xfrm>
            <a:off x="8426614" y="4004004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AI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5D0BFD-69C5-5545-BE15-6A42FC61C001}"/>
              </a:ext>
            </a:extLst>
          </p:cNvPr>
          <p:cNvSpPr txBox="1"/>
          <p:nvPr/>
        </p:nvSpPr>
        <p:spPr>
          <a:xfrm>
            <a:off x="8426614" y="4351734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+mn-ea"/>
              </a:rPr>
              <a:t>Singleton</a:t>
            </a:r>
            <a:endParaRPr lang="ko-KR" altLang="en-US" sz="14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4574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60732DA5-DAD8-FD4C-B2B0-94E1D6E9E38E}"/>
              </a:ext>
            </a:extLst>
          </p:cNvPr>
          <p:cNvSpPr/>
          <p:nvPr/>
        </p:nvSpPr>
        <p:spPr>
          <a:xfrm>
            <a:off x="984405" y="5385116"/>
            <a:ext cx="6189128" cy="13076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C3AD810-42BF-B14C-A13B-21F60AC942C7}"/>
              </a:ext>
            </a:extLst>
          </p:cNvPr>
          <p:cNvSpPr/>
          <p:nvPr/>
        </p:nvSpPr>
        <p:spPr>
          <a:xfrm>
            <a:off x="4813811" y="3726867"/>
            <a:ext cx="6189128" cy="105970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11452F-5077-8046-BA27-847389E519D1}"/>
              </a:ext>
            </a:extLst>
          </p:cNvPr>
          <p:cNvSpPr txBox="1"/>
          <p:nvPr/>
        </p:nvSpPr>
        <p:spPr>
          <a:xfrm>
            <a:off x="1470544" y="5862960"/>
            <a:ext cx="5664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</a:rPr>
              <a:t>Nav</a:t>
            </a:r>
            <a:r>
              <a:rPr kumimoji="1" lang="ko-KR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</a:rPr>
              <a:t>Mesh Agent </a:t>
            </a:r>
            <a:r>
              <a:rPr kumimoji="1" lang="ko-KR" altLang="en-US" sz="2400" dirty="0">
                <a:solidFill>
                  <a:schemeClr val="bg1"/>
                </a:solidFill>
              </a:rPr>
              <a:t>컴포넌트</a:t>
            </a:r>
            <a:r>
              <a:rPr kumimoji="1" lang="en-US" altLang="ko-KR" sz="2400" dirty="0">
                <a:solidFill>
                  <a:schemeClr val="bg1"/>
                </a:solidFill>
              </a:rPr>
              <a:t> </a:t>
            </a:r>
            <a:r>
              <a:rPr kumimoji="1" lang="ko-KR" altLang="en-US" sz="2400" dirty="0">
                <a:solidFill>
                  <a:schemeClr val="bg1"/>
                </a:solidFill>
              </a:rPr>
              <a:t>추가 및 값 지정</a:t>
            </a:r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ADCA1564-5702-5C40-97B7-2D414E51CF17}"/>
              </a:ext>
            </a:extLst>
          </p:cNvPr>
          <p:cNvSpPr/>
          <p:nvPr/>
        </p:nvSpPr>
        <p:spPr>
          <a:xfrm rot="5400000">
            <a:off x="1153070" y="5981935"/>
            <a:ext cx="259510" cy="2237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956626-3E75-C442-9456-E7C21C231A41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3.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주요 </a:t>
            </a:r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</a:rPr>
              <a:t>구현부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6F46B06-A658-1C42-8F81-183AB400A1D9}"/>
              </a:ext>
            </a:extLst>
          </p:cNvPr>
          <p:cNvSpPr/>
          <p:nvPr/>
        </p:nvSpPr>
        <p:spPr>
          <a:xfrm>
            <a:off x="954199" y="674839"/>
            <a:ext cx="28751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3200" b="1" dirty="0">
                <a:ln w="0"/>
                <a:solidFill>
                  <a:schemeClr val="bg1"/>
                </a:solidFill>
              </a:rPr>
              <a:t>AI</a:t>
            </a:r>
            <a:r>
              <a:rPr lang="en-US" altLang="ko-KR" sz="2400" b="1" dirty="0">
                <a:ln w="0"/>
                <a:solidFill>
                  <a:schemeClr val="bg1"/>
                </a:solidFill>
              </a:rPr>
              <a:t> - Nav Mesh Agent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47A34C48-E698-A54C-A7BB-800C879BDD34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AEB1366D-52B8-7A4E-8079-A5D3A62D4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405" y="1383287"/>
            <a:ext cx="2841182" cy="3864443"/>
          </a:xfrm>
          <a:prstGeom prst="rect">
            <a:avLst/>
          </a:prstGeom>
        </p:spPr>
      </p:pic>
      <p:pic>
        <p:nvPicPr>
          <p:cNvPr id="6" name="그림 5" descr="꽃, 그리기이(가) 표시된 사진&#10;&#10;자동 생성된 설명">
            <a:extLst>
              <a:ext uri="{FF2B5EF4-FFF2-40B4-BE49-F238E27FC236}">
                <a16:creationId xmlns:a16="http://schemas.microsoft.com/office/drawing/2014/main" id="{FECAD2D5-DA22-6A46-A3E6-07236B1B0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811" y="1640252"/>
            <a:ext cx="6793727" cy="175925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F4AF3E0-D04E-6241-9BC3-EB674F3844CD}"/>
              </a:ext>
            </a:extLst>
          </p:cNvPr>
          <p:cNvSpPr txBox="1"/>
          <p:nvPr/>
        </p:nvSpPr>
        <p:spPr>
          <a:xfrm>
            <a:off x="5291594" y="4021842"/>
            <a:ext cx="5629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solidFill>
                  <a:schemeClr val="bg1"/>
                </a:solidFill>
              </a:rPr>
              <a:t>Nav</a:t>
            </a:r>
            <a:r>
              <a:rPr kumimoji="1" lang="ko-KR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ko-KR" sz="2400" dirty="0">
                <a:solidFill>
                  <a:schemeClr val="bg1"/>
                </a:solidFill>
              </a:rPr>
              <a:t>Mesh Agent </a:t>
            </a:r>
            <a:r>
              <a:rPr kumimoji="1" lang="ko-KR" altLang="en-US" sz="2400" dirty="0">
                <a:solidFill>
                  <a:schemeClr val="bg1"/>
                </a:solidFill>
              </a:rPr>
              <a:t>변수 선언 및 </a:t>
            </a:r>
            <a:r>
              <a:rPr kumimoji="1" lang="ko-KR" altLang="en-US" sz="2400" dirty="0" err="1">
                <a:solidFill>
                  <a:schemeClr val="bg1"/>
                </a:solidFill>
              </a:rPr>
              <a:t>생성자</a:t>
            </a:r>
            <a:r>
              <a:rPr kumimoji="1" lang="ko-KR" altLang="en-US" sz="2400" dirty="0">
                <a:solidFill>
                  <a:schemeClr val="bg1"/>
                </a:solidFill>
              </a:rPr>
              <a:t> 정의</a:t>
            </a:r>
          </a:p>
        </p:txBody>
      </p:sp>
      <p:sp>
        <p:nvSpPr>
          <p:cNvPr id="24" name="삼각형 23">
            <a:extLst>
              <a:ext uri="{FF2B5EF4-FFF2-40B4-BE49-F238E27FC236}">
                <a16:creationId xmlns:a16="http://schemas.microsoft.com/office/drawing/2014/main" id="{CEA3B182-7963-2846-BA3D-C95F00506341}"/>
              </a:ext>
            </a:extLst>
          </p:cNvPr>
          <p:cNvSpPr/>
          <p:nvPr/>
        </p:nvSpPr>
        <p:spPr>
          <a:xfrm rot="5400000">
            <a:off x="4974120" y="4140817"/>
            <a:ext cx="259510" cy="2237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0C3EA2-B40B-BE44-96D1-976AE480C5F5}"/>
              </a:ext>
            </a:extLst>
          </p:cNvPr>
          <p:cNvSpPr txBox="1"/>
          <p:nvPr/>
        </p:nvSpPr>
        <p:spPr>
          <a:xfrm>
            <a:off x="10048064" y="338983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u="sng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AI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         </a:t>
            </a:r>
            <a:r>
              <a:rPr lang="en-US" altLang="ko-KR" sz="1200" dirty="0">
                <a:solidFill>
                  <a:schemeClr val="bg1"/>
                </a:solidFill>
                <a:latin typeface="+mj-ea"/>
                <a:ea typeface="+mj-ea"/>
              </a:rPr>
              <a:t>Singleton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3589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C3AD810-42BF-B14C-A13B-21F60AC942C7}"/>
              </a:ext>
            </a:extLst>
          </p:cNvPr>
          <p:cNvSpPr/>
          <p:nvPr/>
        </p:nvSpPr>
        <p:spPr>
          <a:xfrm>
            <a:off x="493449" y="4747056"/>
            <a:ext cx="11254411" cy="188109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11452F-5077-8046-BA27-847389E519D1}"/>
              </a:ext>
            </a:extLst>
          </p:cNvPr>
          <p:cNvSpPr txBox="1"/>
          <p:nvPr/>
        </p:nvSpPr>
        <p:spPr>
          <a:xfrm>
            <a:off x="838498" y="4931592"/>
            <a:ext cx="9111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>
                <a:solidFill>
                  <a:schemeClr val="bg1"/>
                </a:solidFill>
              </a:rPr>
              <a:t>Unity Engine</a:t>
            </a:r>
            <a:r>
              <a:rPr kumimoji="1" lang="ko-KR" altLang="en-US" sz="2000" dirty="0">
                <a:solidFill>
                  <a:schemeClr val="bg1"/>
                </a:solidFill>
              </a:rPr>
              <a:t>에서 자체적으로 제공하는 기능을 이용해 간단한 </a:t>
            </a:r>
            <a:r>
              <a:rPr kumimoji="1" lang="en-US" altLang="ko-KR" sz="2000" dirty="0">
                <a:solidFill>
                  <a:schemeClr val="bg1"/>
                </a:solidFill>
              </a:rPr>
              <a:t>AI</a:t>
            </a:r>
            <a:r>
              <a:rPr kumimoji="1" lang="ko-KR" altLang="en-US" sz="2000" dirty="0">
                <a:solidFill>
                  <a:schemeClr val="bg1"/>
                </a:solidFill>
              </a:rPr>
              <a:t> 동물을 구현한다</a:t>
            </a:r>
            <a:r>
              <a:rPr kumimoji="1" lang="en-US" altLang="ko-KR" sz="2000" dirty="0">
                <a:solidFill>
                  <a:schemeClr val="bg1"/>
                </a:solidFill>
              </a:rPr>
              <a:t>.</a:t>
            </a:r>
            <a:endParaRPr kumimoji="1"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ADCA1564-5702-5C40-97B7-2D414E51CF17}"/>
              </a:ext>
            </a:extLst>
          </p:cNvPr>
          <p:cNvSpPr/>
          <p:nvPr/>
        </p:nvSpPr>
        <p:spPr>
          <a:xfrm rot="5400000">
            <a:off x="587502" y="5000393"/>
            <a:ext cx="259510" cy="2237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956626-3E75-C442-9456-E7C21C231A41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3.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주요 </a:t>
            </a:r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</a:rPr>
              <a:t>구현부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1F00986F-9E06-464A-960F-35E310B13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50" y="1279556"/>
            <a:ext cx="6275621" cy="324527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C71167F0-5711-3440-A672-354A69912E16}"/>
              </a:ext>
            </a:extLst>
          </p:cNvPr>
          <p:cNvSpPr/>
          <p:nvPr/>
        </p:nvSpPr>
        <p:spPr>
          <a:xfrm>
            <a:off x="954199" y="674839"/>
            <a:ext cx="28751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3200" b="1" dirty="0">
                <a:ln w="0"/>
                <a:solidFill>
                  <a:schemeClr val="bg1"/>
                </a:solidFill>
              </a:rPr>
              <a:t>AI</a:t>
            </a:r>
            <a:r>
              <a:rPr lang="en-US" altLang="ko-KR" sz="2400" b="1" dirty="0">
                <a:ln w="0"/>
                <a:solidFill>
                  <a:schemeClr val="bg1"/>
                </a:solidFill>
              </a:rPr>
              <a:t> - Nav Mesh Agent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9265A0F-2AD3-B64F-B3B6-151F75D3EEA5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4D8E8F-CF39-2F42-90D9-C3C0D2AB3245}"/>
              </a:ext>
            </a:extLst>
          </p:cNvPr>
          <p:cNvSpPr txBox="1"/>
          <p:nvPr/>
        </p:nvSpPr>
        <p:spPr>
          <a:xfrm>
            <a:off x="838498" y="5446747"/>
            <a:ext cx="7058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dirty="0">
                <a:solidFill>
                  <a:schemeClr val="bg1"/>
                </a:solidFill>
              </a:rPr>
              <a:t>Player</a:t>
            </a:r>
            <a:r>
              <a:rPr kumimoji="1" lang="ko-KR" altLang="en-US" sz="2000" dirty="0">
                <a:solidFill>
                  <a:schemeClr val="bg1"/>
                </a:solidFill>
              </a:rPr>
              <a:t>의 현재 위치를 </a:t>
            </a:r>
            <a:r>
              <a:rPr kumimoji="1" lang="en-US" altLang="ko-KR" sz="2000" dirty="0">
                <a:solidFill>
                  <a:schemeClr val="bg1"/>
                </a:solidFill>
              </a:rPr>
              <a:t> </a:t>
            </a:r>
            <a:r>
              <a:rPr kumimoji="1" lang="ko-KR" altLang="en-US" sz="2000" dirty="0">
                <a:solidFill>
                  <a:schemeClr val="bg1"/>
                </a:solidFill>
              </a:rPr>
              <a:t>매개변수로 받아</a:t>
            </a:r>
            <a:r>
              <a:rPr kumimoji="1" lang="en-US" altLang="ko-KR" sz="2000" dirty="0">
                <a:solidFill>
                  <a:schemeClr val="bg1"/>
                </a:solidFill>
              </a:rPr>
              <a:t>,</a:t>
            </a:r>
            <a:r>
              <a:rPr kumimoji="1" lang="ko-KR" altLang="en-US" sz="2000" dirty="0">
                <a:solidFill>
                  <a:schemeClr val="bg1"/>
                </a:solidFill>
              </a:rPr>
              <a:t> 경로 길이를 계산한다</a:t>
            </a:r>
            <a:r>
              <a:rPr kumimoji="1" lang="en-US" altLang="ko-KR" sz="2000" dirty="0">
                <a:solidFill>
                  <a:schemeClr val="bg1"/>
                </a:solidFill>
              </a:rPr>
              <a:t>.</a:t>
            </a:r>
            <a:endParaRPr kumimoji="1"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1" name="삼각형 20">
            <a:extLst>
              <a:ext uri="{FF2B5EF4-FFF2-40B4-BE49-F238E27FC236}">
                <a16:creationId xmlns:a16="http://schemas.microsoft.com/office/drawing/2014/main" id="{EB1594CE-3FFC-4E4B-9970-89BA286FDF5E}"/>
              </a:ext>
            </a:extLst>
          </p:cNvPr>
          <p:cNvSpPr/>
          <p:nvPr/>
        </p:nvSpPr>
        <p:spPr>
          <a:xfrm rot="5400000">
            <a:off x="587502" y="5515548"/>
            <a:ext cx="259510" cy="2237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B678AA-3507-0B43-B247-2C0FA038DAD1}"/>
              </a:ext>
            </a:extLst>
          </p:cNvPr>
          <p:cNvSpPr txBox="1"/>
          <p:nvPr/>
        </p:nvSpPr>
        <p:spPr>
          <a:xfrm>
            <a:off x="838498" y="5974781"/>
            <a:ext cx="93539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solidFill>
                  <a:schemeClr val="bg1"/>
                </a:solidFill>
              </a:rPr>
              <a:t>계산한 총 경로 길이를 반환하여 돼지 주변의 뛰고있는 </a:t>
            </a:r>
            <a:r>
              <a:rPr kumimoji="1" lang="en-US" altLang="ko-KR" sz="2000" dirty="0">
                <a:solidFill>
                  <a:schemeClr val="bg1"/>
                </a:solidFill>
              </a:rPr>
              <a:t>Player</a:t>
            </a:r>
            <a:r>
              <a:rPr kumimoji="1" lang="ko-KR" altLang="en-US" sz="2000" dirty="0">
                <a:solidFill>
                  <a:schemeClr val="bg1"/>
                </a:solidFill>
              </a:rPr>
              <a:t>의 움직임을 파악한다</a:t>
            </a:r>
            <a:r>
              <a:rPr kumimoji="1" lang="en-US" altLang="ko-KR" sz="2000" dirty="0">
                <a:solidFill>
                  <a:schemeClr val="bg1"/>
                </a:solidFill>
              </a:rPr>
              <a:t>.</a:t>
            </a:r>
            <a:endParaRPr kumimoji="1"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3" name="삼각형 22">
            <a:extLst>
              <a:ext uri="{FF2B5EF4-FFF2-40B4-BE49-F238E27FC236}">
                <a16:creationId xmlns:a16="http://schemas.microsoft.com/office/drawing/2014/main" id="{CF4E846B-6F16-7347-AA2C-94AE085EDF83}"/>
              </a:ext>
            </a:extLst>
          </p:cNvPr>
          <p:cNvSpPr/>
          <p:nvPr/>
        </p:nvSpPr>
        <p:spPr>
          <a:xfrm rot="5400000">
            <a:off x="587502" y="6043582"/>
            <a:ext cx="259510" cy="2237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FE682F0-6D42-E949-9218-FAF3DB1F4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2657" y="2217195"/>
            <a:ext cx="4735204" cy="121180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5BCCD22-3073-F247-B678-61CAA0083FA1}"/>
              </a:ext>
            </a:extLst>
          </p:cNvPr>
          <p:cNvSpPr txBox="1"/>
          <p:nvPr/>
        </p:nvSpPr>
        <p:spPr>
          <a:xfrm>
            <a:off x="10048064" y="338983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u="sng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AI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         </a:t>
            </a:r>
            <a:r>
              <a:rPr lang="en-US" altLang="ko-KR" sz="1200" dirty="0">
                <a:solidFill>
                  <a:schemeClr val="bg1"/>
                </a:solidFill>
                <a:latin typeface="+mj-ea"/>
                <a:ea typeface="+mj-ea"/>
              </a:rPr>
              <a:t>Singleton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6485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C3AD810-42BF-B14C-A13B-21F60AC942C7}"/>
              </a:ext>
            </a:extLst>
          </p:cNvPr>
          <p:cNvSpPr/>
          <p:nvPr/>
        </p:nvSpPr>
        <p:spPr>
          <a:xfrm>
            <a:off x="493449" y="4190898"/>
            <a:ext cx="11254411" cy="243724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11452F-5077-8046-BA27-847389E519D1}"/>
              </a:ext>
            </a:extLst>
          </p:cNvPr>
          <p:cNvSpPr txBox="1"/>
          <p:nvPr/>
        </p:nvSpPr>
        <p:spPr>
          <a:xfrm>
            <a:off x="838498" y="4944471"/>
            <a:ext cx="7586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solidFill>
                  <a:schemeClr val="bg1"/>
                </a:solidFill>
              </a:rPr>
              <a:t>따라서</a:t>
            </a:r>
            <a:r>
              <a:rPr kumimoji="1" lang="en-US" altLang="ko-KR" sz="2000" dirty="0">
                <a:solidFill>
                  <a:schemeClr val="bg1"/>
                </a:solidFill>
              </a:rPr>
              <a:t>,</a:t>
            </a:r>
            <a:r>
              <a:rPr kumimoji="1" lang="ko-KR" altLang="en-US" sz="2000" dirty="0">
                <a:solidFill>
                  <a:schemeClr val="bg1"/>
                </a:solidFill>
              </a:rPr>
              <a:t> 효과적인 </a:t>
            </a:r>
            <a:r>
              <a:rPr kumimoji="1" lang="en-US" altLang="ko-KR" sz="2000" dirty="0" err="1">
                <a:solidFill>
                  <a:schemeClr val="bg1"/>
                </a:solidFill>
              </a:rPr>
              <a:t>SoundManager</a:t>
            </a:r>
            <a:r>
              <a:rPr kumimoji="1" lang="en-US" altLang="ko-KR" sz="2000" dirty="0">
                <a:solidFill>
                  <a:schemeClr val="bg1"/>
                </a:solidFill>
              </a:rPr>
              <a:t> </a:t>
            </a:r>
            <a:r>
              <a:rPr kumimoji="1" lang="ko-KR" altLang="en-US" sz="2000" dirty="0">
                <a:solidFill>
                  <a:schemeClr val="bg1"/>
                </a:solidFill>
              </a:rPr>
              <a:t>구현을 위해 </a:t>
            </a:r>
            <a:r>
              <a:rPr kumimoji="1" lang="en-US" altLang="ko-KR" sz="2000" dirty="0">
                <a:solidFill>
                  <a:schemeClr val="bg1"/>
                </a:solidFill>
              </a:rPr>
              <a:t>Singleton</a:t>
            </a:r>
            <a:r>
              <a:rPr kumimoji="1" lang="ko-KR" altLang="en-US" sz="2000" dirty="0">
                <a:solidFill>
                  <a:schemeClr val="bg1"/>
                </a:solidFill>
              </a:rPr>
              <a:t>을 구현한다</a:t>
            </a:r>
            <a:r>
              <a:rPr kumimoji="1" lang="en-US" altLang="ko-KR" sz="2000" dirty="0">
                <a:solidFill>
                  <a:schemeClr val="bg1"/>
                </a:solidFill>
              </a:rPr>
              <a:t>.</a:t>
            </a:r>
            <a:endParaRPr kumimoji="1"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3" name="삼각형 12">
            <a:extLst>
              <a:ext uri="{FF2B5EF4-FFF2-40B4-BE49-F238E27FC236}">
                <a16:creationId xmlns:a16="http://schemas.microsoft.com/office/drawing/2014/main" id="{ADCA1564-5702-5C40-97B7-2D414E51CF17}"/>
              </a:ext>
            </a:extLst>
          </p:cNvPr>
          <p:cNvSpPr/>
          <p:nvPr/>
        </p:nvSpPr>
        <p:spPr>
          <a:xfrm rot="5400000">
            <a:off x="587502" y="5000393"/>
            <a:ext cx="259510" cy="2237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956626-3E75-C442-9456-E7C21C231A41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3.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주요 </a:t>
            </a:r>
            <a:r>
              <a:rPr lang="ko-KR" altLang="en-US" sz="1600" b="1" dirty="0" err="1">
                <a:solidFill>
                  <a:schemeClr val="bg1"/>
                </a:solidFill>
                <a:latin typeface="+mj-ea"/>
                <a:ea typeface="+mj-ea"/>
              </a:rPr>
              <a:t>구현부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71167F0-5711-3440-A672-354A69912E16}"/>
              </a:ext>
            </a:extLst>
          </p:cNvPr>
          <p:cNvSpPr/>
          <p:nvPr/>
        </p:nvSpPr>
        <p:spPr>
          <a:xfrm>
            <a:off x="954199" y="674839"/>
            <a:ext cx="39703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sz="3200" b="1" dirty="0" err="1">
                <a:ln w="0"/>
                <a:solidFill>
                  <a:schemeClr val="bg1"/>
                </a:solidFill>
              </a:rPr>
              <a:t>SingIeton</a:t>
            </a:r>
            <a:r>
              <a:rPr lang="en-US" altLang="ko-KR" sz="2400" b="1" dirty="0">
                <a:ln w="0"/>
                <a:solidFill>
                  <a:schemeClr val="bg1"/>
                </a:solidFill>
              </a:rPr>
              <a:t> - </a:t>
            </a:r>
            <a:r>
              <a:rPr lang="en-US" altLang="ko-KR" sz="2400" b="1" dirty="0" err="1">
                <a:ln w="0"/>
                <a:solidFill>
                  <a:schemeClr val="bg1"/>
                </a:solidFill>
              </a:rPr>
              <a:t>SoundManager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9265A0F-2AD3-B64F-B3B6-151F75D3EEA5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4D8E8F-CF39-2F42-90D9-C3C0D2AB3245}"/>
              </a:ext>
            </a:extLst>
          </p:cNvPr>
          <p:cNvSpPr txBox="1"/>
          <p:nvPr/>
        </p:nvSpPr>
        <p:spPr>
          <a:xfrm>
            <a:off x="838498" y="5446747"/>
            <a:ext cx="88181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solidFill>
                  <a:schemeClr val="bg1"/>
                </a:solidFill>
              </a:rPr>
              <a:t>게임 내부의 어느 곳에서든지 </a:t>
            </a:r>
            <a:r>
              <a:rPr kumimoji="1" lang="en-US" altLang="ko-KR" sz="2000" dirty="0" err="1">
                <a:solidFill>
                  <a:schemeClr val="bg1"/>
                </a:solidFill>
              </a:rPr>
              <a:t>GameManager.instance</a:t>
            </a:r>
            <a:r>
              <a:rPr kumimoji="1" lang="ko-KR" altLang="en-US" sz="2000" dirty="0">
                <a:solidFill>
                  <a:schemeClr val="bg1"/>
                </a:solidFill>
              </a:rPr>
              <a:t> 로 모두 접근이 가능하다</a:t>
            </a:r>
            <a:r>
              <a:rPr kumimoji="1" lang="en-US" altLang="ko-KR" sz="2000" dirty="0">
                <a:solidFill>
                  <a:schemeClr val="bg1"/>
                </a:solidFill>
              </a:rPr>
              <a:t>.</a:t>
            </a:r>
            <a:endParaRPr kumimoji="1"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1" name="삼각형 20">
            <a:extLst>
              <a:ext uri="{FF2B5EF4-FFF2-40B4-BE49-F238E27FC236}">
                <a16:creationId xmlns:a16="http://schemas.microsoft.com/office/drawing/2014/main" id="{EB1594CE-3FFC-4E4B-9970-89BA286FDF5E}"/>
              </a:ext>
            </a:extLst>
          </p:cNvPr>
          <p:cNvSpPr/>
          <p:nvPr/>
        </p:nvSpPr>
        <p:spPr>
          <a:xfrm rot="5400000">
            <a:off x="587502" y="5515548"/>
            <a:ext cx="259510" cy="2237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B678AA-3507-0B43-B247-2C0FA038DAD1}"/>
              </a:ext>
            </a:extLst>
          </p:cNvPr>
          <p:cNvSpPr txBox="1"/>
          <p:nvPr/>
        </p:nvSpPr>
        <p:spPr>
          <a:xfrm>
            <a:off x="838498" y="5974781"/>
            <a:ext cx="6096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solidFill>
                  <a:schemeClr val="bg1"/>
                </a:solidFill>
              </a:rPr>
              <a:t>하나의 객체로 중복 생성 없이 객체를 유지할 수 있다</a:t>
            </a:r>
            <a:r>
              <a:rPr kumimoji="1" lang="en-US" altLang="ko-KR" sz="2000" dirty="0">
                <a:solidFill>
                  <a:schemeClr val="bg1"/>
                </a:solidFill>
              </a:rPr>
              <a:t>.</a:t>
            </a:r>
            <a:endParaRPr kumimoji="1"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23" name="삼각형 22">
            <a:extLst>
              <a:ext uri="{FF2B5EF4-FFF2-40B4-BE49-F238E27FC236}">
                <a16:creationId xmlns:a16="http://schemas.microsoft.com/office/drawing/2014/main" id="{CF4E846B-6F16-7347-AA2C-94AE085EDF83}"/>
              </a:ext>
            </a:extLst>
          </p:cNvPr>
          <p:cNvSpPr/>
          <p:nvPr/>
        </p:nvSpPr>
        <p:spPr>
          <a:xfrm rot="5400000">
            <a:off x="587502" y="6043582"/>
            <a:ext cx="259510" cy="2237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8A2F4B-547C-2944-9C16-960C68664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654" y="1258450"/>
            <a:ext cx="5330691" cy="293244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FDD3739-05EE-904D-B671-B746D08A8CE2}"/>
              </a:ext>
            </a:extLst>
          </p:cNvPr>
          <p:cNvSpPr txBox="1"/>
          <p:nvPr/>
        </p:nvSpPr>
        <p:spPr>
          <a:xfrm>
            <a:off x="838498" y="4444188"/>
            <a:ext cx="10867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solidFill>
                  <a:schemeClr val="bg1"/>
                </a:solidFill>
              </a:rPr>
              <a:t>게임에서는 수많은</a:t>
            </a:r>
            <a:r>
              <a:rPr kumimoji="1" lang="en-US" altLang="ko-KR" sz="2000" dirty="0">
                <a:solidFill>
                  <a:schemeClr val="bg1"/>
                </a:solidFill>
              </a:rPr>
              <a:t> Sound</a:t>
            </a:r>
            <a:r>
              <a:rPr kumimoji="1" lang="ko-KR" altLang="en-US" sz="2000" dirty="0" err="1">
                <a:solidFill>
                  <a:schemeClr val="bg1"/>
                </a:solidFill>
              </a:rPr>
              <a:t>를</a:t>
            </a:r>
            <a:r>
              <a:rPr kumimoji="1" lang="ko-KR" altLang="en-US" sz="2000" dirty="0">
                <a:solidFill>
                  <a:schemeClr val="bg1"/>
                </a:solidFill>
              </a:rPr>
              <a:t> 사용하는데</a:t>
            </a:r>
            <a:r>
              <a:rPr kumimoji="1" lang="en-US" altLang="ko-KR" sz="2000" dirty="0">
                <a:solidFill>
                  <a:schemeClr val="bg1"/>
                </a:solidFill>
              </a:rPr>
              <a:t>,</a:t>
            </a:r>
            <a:r>
              <a:rPr kumimoji="1" lang="ko-KR" altLang="en-US" sz="2000" dirty="0">
                <a:solidFill>
                  <a:schemeClr val="bg1"/>
                </a:solidFill>
              </a:rPr>
              <a:t> </a:t>
            </a:r>
            <a:r>
              <a:rPr kumimoji="1" lang="en-US" altLang="ko-KR" sz="2000" dirty="0">
                <a:solidFill>
                  <a:schemeClr val="bg1"/>
                </a:solidFill>
              </a:rPr>
              <a:t>Sound</a:t>
            </a:r>
            <a:r>
              <a:rPr kumimoji="1" lang="ko-KR" altLang="en-US" sz="2000" dirty="0">
                <a:solidFill>
                  <a:schemeClr val="bg1"/>
                </a:solidFill>
              </a:rPr>
              <a:t>들을 개별적으로 관리하는 것은 효율적이지 않다</a:t>
            </a:r>
            <a:r>
              <a:rPr kumimoji="1" lang="en-US" altLang="ko-KR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5" name="삼각형 24">
            <a:extLst>
              <a:ext uri="{FF2B5EF4-FFF2-40B4-BE49-F238E27FC236}">
                <a16:creationId xmlns:a16="http://schemas.microsoft.com/office/drawing/2014/main" id="{433E5885-3A73-1A4A-AF07-D46D54558DD0}"/>
              </a:ext>
            </a:extLst>
          </p:cNvPr>
          <p:cNvSpPr/>
          <p:nvPr/>
        </p:nvSpPr>
        <p:spPr>
          <a:xfrm rot="5400000">
            <a:off x="587502" y="4512989"/>
            <a:ext cx="259510" cy="223716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B85AC8-8989-4E4D-9174-09828F2D767D}"/>
              </a:ext>
            </a:extLst>
          </p:cNvPr>
          <p:cNvSpPr txBox="1"/>
          <p:nvPr/>
        </p:nvSpPr>
        <p:spPr>
          <a:xfrm>
            <a:off x="10048064" y="338983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+mj-ea"/>
                <a:ea typeface="+mj-ea"/>
              </a:rPr>
              <a:t>AI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         </a:t>
            </a:r>
            <a:r>
              <a:rPr lang="en-US" altLang="ko-KR" sz="1200" b="1" u="sng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Singleton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920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8068497" y="3058112"/>
            <a:ext cx="507502" cy="376397"/>
            <a:chOff x="3497851" y="2488451"/>
            <a:chExt cx="507502" cy="376397"/>
          </a:xfrm>
          <a:solidFill>
            <a:schemeClr val="accent2">
              <a:lumMod val="75000"/>
            </a:schemeClr>
          </a:solidFill>
        </p:grpSpPr>
        <p:sp>
          <p:nvSpPr>
            <p:cNvPr id="16" name="모서리가 둥근 직사각형 15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513449" y="3529676"/>
            <a:ext cx="3047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참고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207780" y="3500364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4.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277444" y="3676459"/>
            <a:ext cx="768266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313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잔디, 녹색, 앉아있는, 모니터이(가) 표시된 사진&#10;&#10;자동 생성된 설명">
            <a:extLst>
              <a:ext uri="{FF2B5EF4-FFF2-40B4-BE49-F238E27FC236}">
                <a16:creationId xmlns:a16="http://schemas.microsoft.com/office/drawing/2014/main" id="{D27CD4A8-DC08-8C42-848D-BA2C3439B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82952"/>
            <a:ext cx="3278292" cy="1745690"/>
          </a:xfrm>
          <a:prstGeom prst="rect">
            <a:avLst/>
          </a:prstGeom>
        </p:spPr>
      </p:pic>
      <p:pic>
        <p:nvPicPr>
          <p:cNvPr id="14" name="그림 13" descr="녹색, 잔디, 테이블, 앉아있는이(가) 표시된 사진&#10;&#10;자동 생성된 설명">
            <a:extLst>
              <a:ext uri="{FF2B5EF4-FFF2-40B4-BE49-F238E27FC236}">
                <a16:creationId xmlns:a16="http://schemas.microsoft.com/office/drawing/2014/main" id="{B12D0862-614B-3B4B-B951-644C2C26A3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493" y="987156"/>
            <a:ext cx="3743538" cy="1937281"/>
          </a:xfrm>
          <a:prstGeom prst="rect">
            <a:avLst/>
          </a:prstGeom>
        </p:spPr>
      </p:pic>
      <p:pic>
        <p:nvPicPr>
          <p:cNvPr id="4" name="그림 3" descr="실내, 테이블, 녹색, 앉아있는이(가) 표시된 사진&#10;&#10;자동 생성된 설명">
            <a:extLst>
              <a:ext uri="{FF2B5EF4-FFF2-40B4-BE49-F238E27FC236}">
                <a16:creationId xmlns:a16="http://schemas.microsoft.com/office/drawing/2014/main" id="{08F8D8EF-D7A6-C745-AEA2-D1E8CCBBD3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8764" y="1056762"/>
            <a:ext cx="3239769" cy="1798070"/>
          </a:xfrm>
          <a:prstGeom prst="rect">
            <a:avLst/>
          </a:prstGeom>
        </p:spPr>
      </p:pic>
      <p:pic>
        <p:nvPicPr>
          <p:cNvPr id="10" name="그림 9" descr="녹색, 잔디, 앉아있는, 테이블이(가) 표시된 사진&#10;&#10;자동 생성된 설명">
            <a:extLst>
              <a:ext uri="{FF2B5EF4-FFF2-40B4-BE49-F238E27FC236}">
                <a16:creationId xmlns:a16="http://schemas.microsoft.com/office/drawing/2014/main" id="{2E5871CB-E955-174C-B8B7-C61305B920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4041644"/>
            <a:ext cx="3278292" cy="1721103"/>
          </a:xfrm>
          <a:prstGeom prst="rect">
            <a:avLst/>
          </a:prstGeom>
        </p:spPr>
      </p:pic>
      <p:pic>
        <p:nvPicPr>
          <p:cNvPr id="16" name="그림 15" descr="어두운, 앉아있는, 시계, 켜진이(가) 표시된 사진&#10;&#10;자동 생성된 설명">
            <a:extLst>
              <a:ext uri="{FF2B5EF4-FFF2-40B4-BE49-F238E27FC236}">
                <a16:creationId xmlns:a16="http://schemas.microsoft.com/office/drawing/2014/main" id="{6D4CE385-4079-684E-9DF5-C85ABBD94F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494" y="3933861"/>
            <a:ext cx="3743538" cy="1955997"/>
          </a:xfrm>
          <a:prstGeom prst="rect">
            <a:avLst/>
          </a:prstGeom>
        </p:spPr>
      </p:pic>
      <p:pic>
        <p:nvPicPr>
          <p:cNvPr id="22" name="그림 21" descr="꽃, 그리기, 조류이(가) 표시된 사진&#10;&#10;자동 생성된 설명">
            <a:extLst>
              <a:ext uri="{FF2B5EF4-FFF2-40B4-BE49-F238E27FC236}">
                <a16:creationId xmlns:a16="http://schemas.microsoft.com/office/drawing/2014/main" id="{6FC294BF-B3F7-D84D-9861-6B9968699E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8763" y="3988525"/>
            <a:ext cx="3239769" cy="184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533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실내, 컴퓨터, 앉아있는, 옅은이(가) 표시된 사진&#10;&#10;자동 생성된 설명">
            <a:extLst>
              <a:ext uri="{FF2B5EF4-FFF2-40B4-BE49-F238E27FC236}">
                <a16:creationId xmlns:a16="http://schemas.microsoft.com/office/drawing/2014/main" id="{A50D2D7E-541F-1148-AD02-746CC79C72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30" b="1"/>
          <a:stretch/>
        </p:blipFill>
        <p:spPr>
          <a:xfrm>
            <a:off x="321731" y="321731"/>
            <a:ext cx="5728548" cy="3079194"/>
          </a:xfrm>
          <a:prstGeom prst="rect">
            <a:avLst/>
          </a:prstGeom>
        </p:spPr>
      </p:pic>
      <p:pic>
        <p:nvPicPr>
          <p:cNvPr id="20" name="그림 19" descr="실내, 컴퓨터, 노트북, 앉아있는이(가) 표시된 사진&#10;&#10;자동 생성된 설명">
            <a:extLst>
              <a:ext uri="{FF2B5EF4-FFF2-40B4-BE49-F238E27FC236}">
                <a16:creationId xmlns:a16="http://schemas.microsoft.com/office/drawing/2014/main" id="{99836D0F-93A9-D643-A21F-0C2D2C915A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1" b="-2"/>
          <a:stretch/>
        </p:blipFill>
        <p:spPr>
          <a:xfrm>
            <a:off x="6141719" y="321731"/>
            <a:ext cx="5728547" cy="3079194"/>
          </a:xfrm>
          <a:prstGeom prst="rect">
            <a:avLst/>
          </a:prstGeom>
        </p:spPr>
      </p:pic>
      <p:pic>
        <p:nvPicPr>
          <p:cNvPr id="12" name="그림 11" descr="모니터, 녹색, 앉아있는, 화면이(가) 표시된 사진&#10;&#10;자동 생성된 설명">
            <a:extLst>
              <a:ext uri="{FF2B5EF4-FFF2-40B4-BE49-F238E27FC236}">
                <a16:creationId xmlns:a16="http://schemas.microsoft.com/office/drawing/2014/main" id="{C554900B-6A72-2E4F-BE1F-C82A8CB885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574"/>
          <a:stretch/>
        </p:blipFill>
        <p:spPr>
          <a:xfrm>
            <a:off x="321730" y="3489159"/>
            <a:ext cx="5728548" cy="3047107"/>
          </a:xfrm>
          <a:prstGeom prst="rect">
            <a:avLst/>
          </a:prstGeom>
        </p:spPr>
      </p:pic>
      <p:pic>
        <p:nvPicPr>
          <p:cNvPr id="6" name="그림 5" descr="잔디, 앉아있는, 컴퓨터, 테이블이(가) 표시된 사진&#10;&#10;자동 생성된 설명">
            <a:extLst>
              <a:ext uri="{FF2B5EF4-FFF2-40B4-BE49-F238E27FC236}">
                <a16:creationId xmlns:a16="http://schemas.microsoft.com/office/drawing/2014/main" id="{FD4FC10E-27F7-B040-944F-2505B9A1B4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6" r="-3" b="-3"/>
          <a:stretch/>
        </p:blipFill>
        <p:spPr>
          <a:xfrm>
            <a:off x="6141718" y="3489159"/>
            <a:ext cx="5728547" cy="304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316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172250" y="3125076"/>
            <a:ext cx="57327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latin typeface="+mj-ea"/>
                <a:ea typeface="+mj-ea"/>
              </a:rPr>
              <a:t>THANK YOU</a:t>
            </a:r>
            <a:endParaRPr lang="ko-KR" altLang="en-US" sz="2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4585827" y="1534494"/>
            <a:ext cx="8546" cy="112632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482851" y="4063436"/>
            <a:ext cx="8546" cy="112632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14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86784" y="2143078"/>
            <a:ext cx="15096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000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grpSp>
        <p:nvGrpSpPr>
          <p:cNvPr id="22" name="그룹 21"/>
          <p:cNvGrpSpPr/>
          <p:nvPr/>
        </p:nvGrpSpPr>
        <p:grpSpPr>
          <a:xfrm>
            <a:off x="5548842" y="2334627"/>
            <a:ext cx="507502" cy="376397"/>
            <a:chOff x="5548842" y="2334627"/>
            <a:chExt cx="507502" cy="376397"/>
          </a:xfrm>
          <a:solidFill>
            <a:schemeClr val="accent2">
              <a:lumMod val="75000"/>
            </a:schemeClr>
          </a:solidFill>
        </p:grpSpPr>
        <p:sp>
          <p:nvSpPr>
            <p:cNvPr id="6" name="모서리가 둥근 직사각형 5"/>
            <p:cNvSpPr/>
            <p:nvPr/>
          </p:nvSpPr>
          <p:spPr>
            <a:xfrm>
              <a:off x="5548842" y="2334627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5548842" y="2466283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5548842" y="2597939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5896450" y="2334627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5896450" y="2466283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5896450" y="2597939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3" name="직선 연결선 12"/>
          <p:cNvCxnSpPr>
            <a:cxnSpLocks/>
          </p:cNvCxnSpPr>
          <p:nvPr/>
        </p:nvCxnSpPr>
        <p:spPr>
          <a:xfrm>
            <a:off x="5480623" y="3165410"/>
            <a:ext cx="0" cy="16629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625747" y="3268154"/>
            <a:ext cx="2689304" cy="37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+mn-ea"/>
              </a:rPr>
              <a:t>개요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625747" y="3668264"/>
            <a:ext cx="2689304" cy="37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+mn-ea"/>
              </a:rPr>
              <a:t>구조 설계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25746" y="4062890"/>
            <a:ext cx="3500565" cy="37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주요 </a:t>
            </a:r>
            <a:r>
              <a:rPr lang="ko-KR" altLang="en-US" dirty="0" err="1">
                <a:solidFill>
                  <a:schemeClr val="bg1"/>
                </a:solidFill>
              </a:rPr>
              <a:t>구현부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16433" y="3249418"/>
            <a:ext cx="50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n-ea"/>
              </a:rPr>
              <a:t>1.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21691" y="3639018"/>
            <a:ext cx="50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n-ea"/>
              </a:rPr>
              <a:t>2.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21691" y="4028618"/>
            <a:ext cx="50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n-ea"/>
              </a:rPr>
              <a:t>3.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1BAC5D-F99F-F042-B85A-537D74E39F3B}"/>
              </a:ext>
            </a:extLst>
          </p:cNvPr>
          <p:cNvSpPr txBox="1"/>
          <p:nvPr/>
        </p:nvSpPr>
        <p:spPr>
          <a:xfrm>
            <a:off x="5625746" y="4457516"/>
            <a:ext cx="3500565" cy="37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참고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C267C6-0876-D541-B9D8-9FA019A2F738}"/>
              </a:ext>
            </a:extLst>
          </p:cNvPr>
          <p:cNvSpPr txBox="1"/>
          <p:nvPr/>
        </p:nvSpPr>
        <p:spPr>
          <a:xfrm>
            <a:off x="4921691" y="4414051"/>
            <a:ext cx="504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latin typeface="+mn-ea"/>
              </a:rPr>
              <a:t>4.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94392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/>
          <p:cNvGrpSpPr/>
          <p:nvPr/>
        </p:nvGrpSpPr>
        <p:grpSpPr>
          <a:xfrm>
            <a:off x="8068497" y="3058112"/>
            <a:ext cx="507502" cy="376397"/>
            <a:chOff x="3497851" y="2488451"/>
            <a:chExt cx="507502" cy="376397"/>
          </a:xfrm>
          <a:solidFill>
            <a:schemeClr val="accent2">
              <a:lumMod val="75000"/>
            </a:schemeClr>
          </a:solidFill>
        </p:grpSpPr>
        <p:sp>
          <p:nvSpPr>
            <p:cNvPr id="21" name="모서리가 둥근 직사각형 20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8513449" y="3529676"/>
            <a:ext cx="2689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개요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07780" y="3500364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1.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426614" y="4004004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게임 소개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426614" y="4407965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개발 환경</a:t>
            </a:r>
          </a:p>
        </p:txBody>
      </p:sp>
      <p:cxnSp>
        <p:nvCxnSpPr>
          <p:cNvPr id="34" name="직선 연결선 33"/>
          <p:cNvCxnSpPr/>
          <p:nvPr/>
        </p:nvCxnSpPr>
        <p:spPr>
          <a:xfrm>
            <a:off x="277444" y="3676459"/>
            <a:ext cx="768266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87AD711-5257-1646-AD58-173D11F3DFEC}"/>
              </a:ext>
            </a:extLst>
          </p:cNvPr>
          <p:cNvSpPr txBox="1"/>
          <p:nvPr/>
        </p:nvSpPr>
        <p:spPr>
          <a:xfrm>
            <a:off x="8426614" y="4820089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개발 범위</a:t>
            </a:r>
          </a:p>
        </p:txBody>
      </p:sp>
    </p:spTree>
    <p:extLst>
      <p:ext uri="{BB962C8B-B14F-4D97-AF65-F5344CB8AC3E}">
        <p14:creationId xmlns:p14="http://schemas.microsoft.com/office/powerpoint/2010/main" val="334001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0039178-0719-1042-BF1D-7653085A2F75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+mj-ea"/>
                <a:ea typeface="+mj-ea"/>
              </a:rPr>
              <a:t>1.</a:t>
            </a:r>
            <a:r>
              <a:rPr lang="ko-KR" altLang="en-US" sz="1600" b="1">
                <a:solidFill>
                  <a:schemeClr val="bg1"/>
                </a:solidFill>
                <a:latin typeface="+mj-ea"/>
                <a:ea typeface="+mj-ea"/>
              </a:rPr>
              <a:t>개요</a:t>
            </a:r>
            <a:endParaRPr lang="ko-KR" altLang="en-US" sz="16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9807BE-C14E-AB46-B72F-0FA252D09A29}"/>
              </a:ext>
            </a:extLst>
          </p:cNvPr>
          <p:cNvSpPr txBox="1"/>
          <p:nvPr/>
        </p:nvSpPr>
        <p:spPr>
          <a:xfrm>
            <a:off x="8403967" y="329214"/>
            <a:ext cx="353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u="sng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게임 소개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         개발 환경          개발 범위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9A296C1-3B0D-BD44-84C9-B5BE866F45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1" b="3097"/>
          <a:stretch/>
        </p:blipFill>
        <p:spPr>
          <a:xfrm>
            <a:off x="3409424" y="862076"/>
            <a:ext cx="5373151" cy="327209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A77D906-E600-BB47-AD3D-D51B8236DAC8}"/>
              </a:ext>
            </a:extLst>
          </p:cNvPr>
          <p:cNvSpPr txBox="1"/>
          <p:nvPr/>
        </p:nvSpPr>
        <p:spPr>
          <a:xfrm>
            <a:off x="1082544" y="4001351"/>
            <a:ext cx="1575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주제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B9E353E-B77C-BF4D-BFDD-9AEAABA26B46}"/>
              </a:ext>
            </a:extLst>
          </p:cNvPr>
          <p:cNvSpPr/>
          <p:nvPr/>
        </p:nvSpPr>
        <p:spPr>
          <a:xfrm>
            <a:off x="912725" y="4182853"/>
            <a:ext cx="163084" cy="16308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445E60-7B89-0248-AB76-F208ABD0F0EE}"/>
              </a:ext>
            </a:extLst>
          </p:cNvPr>
          <p:cNvSpPr txBox="1"/>
          <p:nvPr/>
        </p:nvSpPr>
        <p:spPr>
          <a:xfrm>
            <a:off x="1110346" y="5892932"/>
            <a:ext cx="1136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400" dirty="0">
                <a:solidFill>
                  <a:schemeClr val="bg1"/>
                </a:solidFill>
                <a:latin typeface="+mn-ea"/>
              </a:rPr>
              <a:t>Unity </a:t>
            </a:r>
            <a:r>
              <a:rPr lang="ko-KR" altLang="en-US" sz="2400" dirty="0">
                <a:solidFill>
                  <a:schemeClr val="bg1"/>
                </a:solidFill>
                <a:latin typeface="+mn-ea"/>
              </a:rPr>
              <a:t>엔진을 이용해서 </a:t>
            </a:r>
            <a:r>
              <a:rPr lang="en-US" altLang="ko-KR" sz="2400" dirty="0">
                <a:solidFill>
                  <a:schemeClr val="bg1"/>
                </a:solidFill>
                <a:latin typeface="+mn-ea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+mn-ea"/>
              </a:rPr>
              <a:t>인칭 시점의 </a:t>
            </a:r>
            <a:r>
              <a:rPr lang="en-US" altLang="ko-KR" sz="2400" dirty="0">
                <a:solidFill>
                  <a:schemeClr val="bg1"/>
                </a:solidFill>
                <a:latin typeface="+mn-ea"/>
              </a:rPr>
              <a:t>FPS </a:t>
            </a:r>
            <a:r>
              <a:rPr lang="ko-KR" altLang="en-US" sz="2400" dirty="0">
                <a:solidFill>
                  <a:schemeClr val="bg1"/>
                </a:solidFill>
                <a:latin typeface="+mn-ea"/>
              </a:rPr>
              <a:t>서바이벌 생존 게임을 제작한다</a:t>
            </a:r>
            <a:r>
              <a:rPr lang="en-US" altLang="ko-KR" sz="2400" dirty="0">
                <a:solidFill>
                  <a:schemeClr val="bg1"/>
                </a:solidFill>
                <a:latin typeface="+mn-ea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B03F5B2-506E-4642-84E8-42E5C3FA0717}"/>
              </a:ext>
            </a:extLst>
          </p:cNvPr>
          <p:cNvSpPr txBox="1"/>
          <p:nvPr/>
        </p:nvSpPr>
        <p:spPr>
          <a:xfrm>
            <a:off x="1082544" y="5254920"/>
            <a:ext cx="1575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목적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AA6BC81-A799-844E-BB64-9FA8187313BE}"/>
              </a:ext>
            </a:extLst>
          </p:cNvPr>
          <p:cNvSpPr/>
          <p:nvPr/>
        </p:nvSpPr>
        <p:spPr>
          <a:xfrm>
            <a:off x="912725" y="5436422"/>
            <a:ext cx="163084" cy="16308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7F8EEAF-4FED-4441-BA4E-E0A71CC33A75}"/>
              </a:ext>
            </a:extLst>
          </p:cNvPr>
          <p:cNvSpPr txBox="1"/>
          <p:nvPr/>
        </p:nvSpPr>
        <p:spPr>
          <a:xfrm>
            <a:off x="1110346" y="4639363"/>
            <a:ext cx="1136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n-ea"/>
              </a:rPr>
              <a:t>3D FPS </a:t>
            </a:r>
            <a:r>
              <a:rPr lang="ko-KR" altLang="en-US" sz="2400" dirty="0">
                <a:solidFill>
                  <a:schemeClr val="bg1"/>
                </a:solidFill>
                <a:latin typeface="+mn-ea"/>
              </a:rPr>
              <a:t>서바이벌 생존 게임 제작 </a:t>
            </a:r>
            <a:r>
              <a:rPr lang="en-US" altLang="ko-KR" sz="2400" dirty="0">
                <a:solidFill>
                  <a:schemeClr val="bg1"/>
                </a:solidFill>
                <a:latin typeface="+mn-ea"/>
              </a:rPr>
              <a:t>(Unity 3D) </a:t>
            </a:r>
            <a:endParaRPr lang="ko-KR" altLang="en-US" sz="24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35451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08D79B8A-6DA8-9942-82FD-EEE6D03541EE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1.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개요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4473F90-6518-0249-8D24-013FBDBAFEED}"/>
              </a:ext>
            </a:extLst>
          </p:cNvPr>
          <p:cNvSpPr/>
          <p:nvPr/>
        </p:nvSpPr>
        <p:spPr>
          <a:xfrm>
            <a:off x="954199" y="1194620"/>
            <a:ext cx="15247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400" b="1" dirty="0">
                <a:solidFill>
                  <a:schemeClr val="bg1"/>
                </a:solidFill>
              </a:rPr>
              <a:t>개발 환경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02CD191-5F4B-5D48-8FEB-99035F5FEE3E}"/>
              </a:ext>
            </a:extLst>
          </p:cNvPr>
          <p:cNvSpPr/>
          <p:nvPr/>
        </p:nvSpPr>
        <p:spPr>
          <a:xfrm>
            <a:off x="712393" y="1323870"/>
            <a:ext cx="163084" cy="16308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6A7803-4FA5-064A-9927-F011BE62B0F6}"/>
              </a:ext>
            </a:extLst>
          </p:cNvPr>
          <p:cNvSpPr txBox="1"/>
          <p:nvPr/>
        </p:nvSpPr>
        <p:spPr>
          <a:xfrm>
            <a:off x="3837646" y="4927451"/>
            <a:ext cx="45167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 dirty="0">
                <a:solidFill>
                  <a:schemeClr val="bg1"/>
                </a:solidFill>
              </a:rPr>
              <a:t>Unity 2019.2.9f1 Personal</a:t>
            </a:r>
            <a:endParaRPr kumimoji="1"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5A065280-5CEE-B04A-9A92-23ABF2D69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409" y="2111863"/>
            <a:ext cx="3939182" cy="2254088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F828D44-BF62-1B45-931E-313F6F216989}"/>
              </a:ext>
            </a:extLst>
          </p:cNvPr>
          <p:cNvSpPr txBox="1"/>
          <p:nvPr/>
        </p:nvSpPr>
        <p:spPr>
          <a:xfrm>
            <a:off x="8403967" y="329214"/>
            <a:ext cx="353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게임 소개          </a:t>
            </a:r>
            <a:r>
              <a:rPr lang="ko-KR" altLang="en-US" sz="1200" b="1" u="sng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개발 환경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         개발 범위</a:t>
            </a:r>
          </a:p>
        </p:txBody>
      </p:sp>
    </p:spTree>
    <p:extLst>
      <p:ext uri="{BB962C8B-B14F-4D97-AF65-F5344CB8AC3E}">
        <p14:creationId xmlns:p14="http://schemas.microsoft.com/office/powerpoint/2010/main" val="2124934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954199" y="764992"/>
            <a:ext cx="1484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400" b="1" dirty="0">
                <a:solidFill>
                  <a:schemeClr val="bg1"/>
                </a:solidFill>
              </a:rPr>
              <a:t>개발 범위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D79B8A-6DA8-9942-82FD-EEE6D03541EE}"/>
              </a:ext>
            </a:extLst>
          </p:cNvPr>
          <p:cNvSpPr txBox="1"/>
          <p:nvPr/>
        </p:nvSpPr>
        <p:spPr>
          <a:xfrm>
            <a:off x="255585" y="229853"/>
            <a:ext cx="23218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1.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개요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732E4E-5F2E-B749-B6C3-DBF80645935C}"/>
              </a:ext>
            </a:extLst>
          </p:cNvPr>
          <p:cNvSpPr txBox="1"/>
          <p:nvPr/>
        </p:nvSpPr>
        <p:spPr>
          <a:xfrm>
            <a:off x="8403967" y="329214"/>
            <a:ext cx="3532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게임 소개          개발 환경          </a:t>
            </a:r>
            <a:r>
              <a:rPr lang="ko-KR" altLang="en-US" sz="1200" b="1" u="sng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개발 범위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C29AA0-E13B-664A-A1CC-904E5ED22A56}"/>
              </a:ext>
            </a:extLst>
          </p:cNvPr>
          <p:cNvSpPr/>
          <p:nvPr/>
        </p:nvSpPr>
        <p:spPr>
          <a:xfrm>
            <a:off x="772839" y="1490936"/>
            <a:ext cx="10831026" cy="492274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kumimoji="1" lang="en-US" altLang="ko-KR" sz="28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Player :</a:t>
            </a:r>
            <a:r>
              <a:rPr kumimoji="1" lang="ko-KR" altLang="en-US" sz="28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 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게임 사용자가 직접 제어하는 캐릭터의 체력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 마력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 방어력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 공격력 등의 캐릭터와 관련된 정보들을 포함하며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 캐릭터의 움직임을 제어하도록 구현한다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.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altLang="ko-KR" sz="2800" b="1" dirty="0">
              <a:solidFill>
                <a:schemeClr val="bg1"/>
              </a:solidFill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2800" b="1" dirty="0">
                <a:solidFill>
                  <a:schemeClr val="bg1"/>
                </a:solidFill>
              </a:rPr>
              <a:t>UI</a:t>
            </a:r>
            <a:r>
              <a:rPr lang="ko-KR" altLang="en-US" sz="2800" b="1" dirty="0">
                <a:solidFill>
                  <a:schemeClr val="bg1"/>
                </a:solidFill>
              </a:rPr>
              <a:t> </a:t>
            </a:r>
            <a:r>
              <a:rPr lang="en-US" altLang="ko-KR" sz="2800" b="1" dirty="0">
                <a:solidFill>
                  <a:schemeClr val="bg1"/>
                </a:solidFill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</a:rPr>
              <a:t> 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화면에 표시되어야 하는 플레이어 정보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 무기 관련 정보를 구현한다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.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altLang="ko-KR" sz="2800" b="1" dirty="0">
              <a:solidFill>
                <a:schemeClr val="bg1"/>
              </a:solidFill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2800" b="1" dirty="0">
                <a:solidFill>
                  <a:schemeClr val="bg1"/>
                </a:solidFill>
              </a:rPr>
              <a:t>Building</a:t>
            </a:r>
            <a:r>
              <a:rPr lang="ko-KR" altLang="en-US" sz="2800" b="1" dirty="0">
                <a:solidFill>
                  <a:schemeClr val="bg1"/>
                </a:solidFill>
              </a:rPr>
              <a:t> </a:t>
            </a:r>
            <a:r>
              <a:rPr lang="en-US" altLang="ko-KR" sz="2800" b="1" dirty="0">
                <a:solidFill>
                  <a:schemeClr val="bg1"/>
                </a:solidFill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</a:rPr>
              <a:t> 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장애물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 모닥불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 연금 테이블 건축을 구현한다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.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 </a:t>
            </a:r>
            <a:endParaRPr kumimoji="1" lang="en-US" altLang="ko-KR" sz="2000" b="1" dirty="0">
              <a:solidFill>
                <a:schemeClr val="bg1"/>
              </a:solidFill>
              <a:latin typeface="+mj-ea"/>
              <a:cs typeface="굴림" pitchFamily="50" charset="-127"/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sz="2800" b="1" dirty="0">
              <a:solidFill>
                <a:schemeClr val="bg1"/>
              </a:solidFill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2800" b="1" dirty="0">
                <a:solidFill>
                  <a:schemeClr val="bg1"/>
                </a:solidFill>
              </a:rPr>
              <a:t>NPC</a:t>
            </a:r>
            <a:r>
              <a:rPr lang="ko-KR" altLang="en-US" sz="2800" b="1" dirty="0">
                <a:solidFill>
                  <a:schemeClr val="bg1"/>
                </a:solidFill>
              </a:rPr>
              <a:t> </a:t>
            </a:r>
            <a:r>
              <a:rPr lang="en-US" altLang="ko-KR" sz="2800" b="1" dirty="0">
                <a:solidFill>
                  <a:schemeClr val="bg1"/>
                </a:solidFill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</a:rPr>
              <a:t> 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</a:rPr>
              <a:t>플레이어를 공격하는 동물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</a:rPr>
              <a:t> 플레이어에게서 도망치는 동물을 구현한다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  <a:cs typeface="굴림" pitchFamily="50" charset="-127"/>
              </a:rPr>
              <a:t>.</a:t>
            </a: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lang="en-US" altLang="ko-KR" sz="2800" b="1" dirty="0">
              <a:solidFill>
                <a:schemeClr val="bg1"/>
              </a:solidFill>
            </a:endParaRPr>
          </a:p>
          <a:p>
            <a:pPr marL="457200" lvl="0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altLang="ko-KR" sz="2800" b="1" dirty="0">
                <a:solidFill>
                  <a:schemeClr val="bg1"/>
                </a:solidFill>
              </a:rPr>
              <a:t>Environment</a:t>
            </a:r>
            <a:r>
              <a:rPr lang="ko-KR" altLang="en-US" sz="2800" b="1" dirty="0">
                <a:solidFill>
                  <a:schemeClr val="bg1"/>
                </a:solidFill>
              </a:rPr>
              <a:t> </a:t>
            </a:r>
            <a:r>
              <a:rPr lang="en-US" altLang="ko-KR" sz="2800" b="1" dirty="0">
                <a:solidFill>
                  <a:schemeClr val="bg1"/>
                </a:solidFill>
              </a:rPr>
              <a:t>:</a:t>
            </a:r>
            <a:r>
              <a:rPr lang="ko-KR" altLang="en-US" sz="2800" b="1" dirty="0">
                <a:solidFill>
                  <a:schemeClr val="bg1"/>
                </a:solidFill>
              </a:rPr>
              <a:t> 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</a:rPr>
              <a:t>게임의 </a:t>
            </a:r>
            <a:r>
              <a:rPr kumimoji="1" lang="ko-KR" altLang="en-US" sz="2000" b="1" dirty="0" err="1">
                <a:solidFill>
                  <a:schemeClr val="bg1"/>
                </a:solidFill>
                <a:latin typeface="+mj-ea"/>
              </a:rPr>
              <a:t>맵과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</a:rPr>
              <a:t> 관련된 지형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</a:rPr>
              <a:t> 물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</a:rPr>
              <a:t>,</a:t>
            </a:r>
            <a:r>
              <a:rPr kumimoji="1" lang="ko-KR" altLang="en-US" sz="2000" b="1" dirty="0">
                <a:solidFill>
                  <a:schemeClr val="bg1"/>
                </a:solidFill>
                <a:latin typeface="+mj-ea"/>
              </a:rPr>
              <a:t> 낮과 밤 등을 구현한다</a:t>
            </a:r>
            <a:r>
              <a:rPr kumimoji="1" lang="en-US" altLang="ko-KR" sz="2000" b="1" dirty="0">
                <a:solidFill>
                  <a:schemeClr val="bg1"/>
                </a:solidFill>
                <a:latin typeface="+mj-ea"/>
              </a:rPr>
              <a:t>.</a:t>
            </a:r>
            <a:endParaRPr lang="en-US" altLang="ko-KR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64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8068497" y="3058112"/>
            <a:ext cx="507502" cy="376397"/>
            <a:chOff x="3497851" y="2488451"/>
            <a:chExt cx="507502" cy="376397"/>
          </a:xfrm>
          <a:solidFill>
            <a:schemeClr val="accent2">
              <a:lumMod val="75000"/>
            </a:schemeClr>
          </a:solidFill>
        </p:grpSpPr>
        <p:sp>
          <p:nvSpPr>
            <p:cNvPr id="16" name="모서리가 둥근 직사각형 15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513448" y="3529676"/>
            <a:ext cx="3538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구조 설계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207780" y="3500364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2.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277444" y="3676459"/>
            <a:ext cx="768266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BE921E5-BD28-0740-8BF3-337794CB70D6}"/>
              </a:ext>
            </a:extLst>
          </p:cNvPr>
          <p:cNvSpPr txBox="1"/>
          <p:nvPr/>
        </p:nvSpPr>
        <p:spPr>
          <a:xfrm>
            <a:off x="8426614" y="4004004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클래스 구조도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1E31A8-A80B-1144-B5AD-714135AAC431}"/>
              </a:ext>
            </a:extLst>
          </p:cNvPr>
          <p:cNvSpPr txBox="1"/>
          <p:nvPr/>
        </p:nvSpPr>
        <p:spPr>
          <a:xfrm>
            <a:off x="8426614" y="4407965"/>
            <a:ext cx="2689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+mn-ea"/>
              </a:rPr>
              <a:t>씬 구조도</a:t>
            </a:r>
          </a:p>
        </p:txBody>
      </p:sp>
    </p:spTree>
    <p:extLst>
      <p:ext uri="{BB962C8B-B14F-4D97-AF65-F5344CB8AC3E}">
        <p14:creationId xmlns:p14="http://schemas.microsoft.com/office/powerpoint/2010/main" val="385295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직사각형 56">
            <a:extLst>
              <a:ext uri="{FF2B5EF4-FFF2-40B4-BE49-F238E27FC236}">
                <a16:creationId xmlns:a16="http://schemas.microsoft.com/office/drawing/2014/main" id="{409F4222-77F2-3C4F-8B8B-657B75CF2F44}"/>
              </a:ext>
            </a:extLst>
          </p:cNvPr>
          <p:cNvSpPr/>
          <p:nvPr/>
        </p:nvSpPr>
        <p:spPr>
          <a:xfrm>
            <a:off x="5117787" y="1224744"/>
            <a:ext cx="1956426" cy="66205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Game Manager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840F23-E8DD-2746-88F0-E39F9B8DB0F5}"/>
              </a:ext>
            </a:extLst>
          </p:cNvPr>
          <p:cNvSpPr txBox="1"/>
          <p:nvPr/>
        </p:nvSpPr>
        <p:spPr>
          <a:xfrm>
            <a:off x="255585" y="229853"/>
            <a:ext cx="3010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2.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구조 설계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4B62565-8EC5-A846-AE75-B78578D0E746}"/>
              </a:ext>
            </a:extLst>
          </p:cNvPr>
          <p:cNvSpPr/>
          <p:nvPr/>
        </p:nvSpPr>
        <p:spPr>
          <a:xfrm>
            <a:off x="954199" y="764992"/>
            <a:ext cx="21691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400" b="1" dirty="0">
                <a:solidFill>
                  <a:schemeClr val="bg1"/>
                </a:solidFill>
              </a:rPr>
              <a:t>클래스 구조도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0E7EB31-4FC2-BD4A-94F3-CFDC5C53999B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94F5F724-4E80-9F4D-9A0E-9B29C4A418FF}"/>
              </a:ext>
            </a:extLst>
          </p:cNvPr>
          <p:cNvCxnSpPr>
            <a:stCxn id="57" idx="3"/>
          </p:cNvCxnSpPr>
          <p:nvPr/>
        </p:nvCxnSpPr>
        <p:spPr>
          <a:xfrm>
            <a:off x="7074213" y="1555773"/>
            <a:ext cx="1258418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B58BA6B-492F-4245-AF02-98453F8538D2}"/>
              </a:ext>
            </a:extLst>
          </p:cNvPr>
          <p:cNvSpPr/>
          <p:nvPr/>
        </p:nvSpPr>
        <p:spPr>
          <a:xfrm>
            <a:off x="8324626" y="1224744"/>
            <a:ext cx="1956426" cy="6620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Save &amp; Load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2C55255-BDA1-144C-953F-17C8F593D7E5}"/>
              </a:ext>
            </a:extLst>
          </p:cNvPr>
          <p:cNvSpPr/>
          <p:nvPr/>
        </p:nvSpPr>
        <p:spPr>
          <a:xfrm>
            <a:off x="3269034" y="2672761"/>
            <a:ext cx="1468889" cy="66205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UI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4F501B9-B44C-DB49-A635-1818DD2C43A6}"/>
              </a:ext>
            </a:extLst>
          </p:cNvPr>
          <p:cNvSpPr/>
          <p:nvPr/>
        </p:nvSpPr>
        <p:spPr>
          <a:xfrm>
            <a:off x="1160692" y="2672761"/>
            <a:ext cx="1468889" cy="66205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Player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A8C2B0E-8BC8-8347-AAA3-467B2E4D9DF6}"/>
              </a:ext>
            </a:extLst>
          </p:cNvPr>
          <p:cNvSpPr/>
          <p:nvPr/>
        </p:nvSpPr>
        <p:spPr>
          <a:xfrm>
            <a:off x="5377376" y="2672761"/>
            <a:ext cx="1468889" cy="66205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Building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BE9087B-867D-254D-952F-2806078F2F50}"/>
              </a:ext>
            </a:extLst>
          </p:cNvPr>
          <p:cNvSpPr/>
          <p:nvPr/>
        </p:nvSpPr>
        <p:spPr>
          <a:xfrm>
            <a:off x="7485718" y="2672761"/>
            <a:ext cx="1468889" cy="66205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NPC</a:t>
            </a: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FE729D61-0FE7-B146-9301-E5AA140CE6AC}"/>
              </a:ext>
            </a:extLst>
          </p:cNvPr>
          <p:cNvCxnSpPr>
            <a:stCxn id="57" idx="2"/>
          </p:cNvCxnSpPr>
          <p:nvPr/>
        </p:nvCxnSpPr>
        <p:spPr>
          <a:xfrm>
            <a:off x="6096000" y="1886802"/>
            <a:ext cx="0" cy="379878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94825C0D-723C-CB49-A9B6-09C4842A0A80}"/>
              </a:ext>
            </a:extLst>
          </p:cNvPr>
          <p:cNvCxnSpPr>
            <a:cxnSpLocks/>
          </p:cNvCxnSpPr>
          <p:nvPr/>
        </p:nvCxnSpPr>
        <p:spPr>
          <a:xfrm>
            <a:off x="1892103" y="2266680"/>
            <a:ext cx="8388949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[R] 32">
            <a:extLst>
              <a:ext uri="{FF2B5EF4-FFF2-40B4-BE49-F238E27FC236}">
                <a16:creationId xmlns:a16="http://schemas.microsoft.com/office/drawing/2014/main" id="{4A725548-8A82-B747-ABE1-D63F1516AA12}"/>
              </a:ext>
            </a:extLst>
          </p:cNvPr>
          <p:cNvCxnSpPr>
            <a:cxnSpLocks/>
          </p:cNvCxnSpPr>
          <p:nvPr/>
        </p:nvCxnSpPr>
        <p:spPr>
          <a:xfrm>
            <a:off x="1904982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[R] 44">
            <a:extLst>
              <a:ext uri="{FF2B5EF4-FFF2-40B4-BE49-F238E27FC236}">
                <a16:creationId xmlns:a16="http://schemas.microsoft.com/office/drawing/2014/main" id="{36187A26-6E5B-614C-9C2E-155CDBB42C9A}"/>
              </a:ext>
            </a:extLst>
          </p:cNvPr>
          <p:cNvCxnSpPr>
            <a:cxnSpLocks/>
          </p:cNvCxnSpPr>
          <p:nvPr/>
        </p:nvCxnSpPr>
        <p:spPr>
          <a:xfrm>
            <a:off x="3981784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[R] 45">
            <a:extLst>
              <a:ext uri="{FF2B5EF4-FFF2-40B4-BE49-F238E27FC236}">
                <a16:creationId xmlns:a16="http://schemas.microsoft.com/office/drawing/2014/main" id="{786D350F-E975-9143-9097-2FDCCE6ADDF0}"/>
              </a:ext>
            </a:extLst>
          </p:cNvPr>
          <p:cNvCxnSpPr>
            <a:cxnSpLocks/>
          </p:cNvCxnSpPr>
          <p:nvPr/>
        </p:nvCxnSpPr>
        <p:spPr>
          <a:xfrm>
            <a:off x="6090126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[R] 46">
            <a:extLst>
              <a:ext uri="{FF2B5EF4-FFF2-40B4-BE49-F238E27FC236}">
                <a16:creationId xmlns:a16="http://schemas.microsoft.com/office/drawing/2014/main" id="{242CCB4D-64F9-9D42-A322-162B318BBAD4}"/>
              </a:ext>
            </a:extLst>
          </p:cNvPr>
          <p:cNvCxnSpPr>
            <a:cxnSpLocks/>
          </p:cNvCxnSpPr>
          <p:nvPr/>
        </p:nvCxnSpPr>
        <p:spPr>
          <a:xfrm>
            <a:off x="8198468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5EB6B261-9801-B641-A176-A57819DD06E5}"/>
              </a:ext>
            </a:extLst>
          </p:cNvPr>
          <p:cNvSpPr/>
          <p:nvPr/>
        </p:nvSpPr>
        <p:spPr>
          <a:xfrm>
            <a:off x="9594060" y="2672761"/>
            <a:ext cx="1468889" cy="66205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Environment</a:t>
            </a:r>
          </a:p>
        </p:txBody>
      </p:sp>
      <p:cxnSp>
        <p:nvCxnSpPr>
          <p:cNvPr id="49" name="직선 연결선[R] 48">
            <a:extLst>
              <a:ext uri="{FF2B5EF4-FFF2-40B4-BE49-F238E27FC236}">
                <a16:creationId xmlns:a16="http://schemas.microsoft.com/office/drawing/2014/main" id="{1F043300-3DFD-1846-9734-404D2DE5D570}"/>
              </a:ext>
            </a:extLst>
          </p:cNvPr>
          <p:cNvCxnSpPr>
            <a:cxnSpLocks/>
          </p:cNvCxnSpPr>
          <p:nvPr/>
        </p:nvCxnSpPr>
        <p:spPr>
          <a:xfrm>
            <a:off x="10271966" y="2266680"/>
            <a:ext cx="0" cy="406081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A37B944F-12E5-0F4F-9B38-EEE9F453D1AE}"/>
              </a:ext>
            </a:extLst>
          </p:cNvPr>
          <p:cNvSpPr/>
          <p:nvPr/>
        </p:nvSpPr>
        <p:spPr>
          <a:xfrm>
            <a:off x="1160692" y="3561403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Info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B85E118D-6745-374F-BE07-CBEEE9CB8070}"/>
              </a:ext>
            </a:extLst>
          </p:cNvPr>
          <p:cNvSpPr/>
          <p:nvPr/>
        </p:nvSpPr>
        <p:spPr>
          <a:xfrm>
            <a:off x="1170537" y="4257671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Control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2F1C923A-B404-9743-B19E-9CE4557B3DF1}"/>
              </a:ext>
            </a:extLst>
          </p:cNvPr>
          <p:cNvSpPr/>
          <p:nvPr/>
        </p:nvSpPr>
        <p:spPr>
          <a:xfrm>
            <a:off x="1160692" y="4953939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Animation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84EDF4B4-0F16-0044-880A-A4B513B8646B}"/>
              </a:ext>
            </a:extLst>
          </p:cNvPr>
          <p:cNvSpPr/>
          <p:nvPr/>
        </p:nvSpPr>
        <p:spPr>
          <a:xfrm>
            <a:off x="1157658" y="5650207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Weapon</a:t>
            </a: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43778CCE-91D5-4D46-8A60-F0C1DFBFB8B2}"/>
              </a:ext>
            </a:extLst>
          </p:cNvPr>
          <p:cNvSpPr/>
          <p:nvPr/>
        </p:nvSpPr>
        <p:spPr>
          <a:xfrm>
            <a:off x="3272068" y="3561403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Player Status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6B3A09B-268C-9E4D-B089-ED0F4495088C}"/>
              </a:ext>
            </a:extLst>
          </p:cNvPr>
          <p:cNvSpPr/>
          <p:nvPr/>
        </p:nvSpPr>
        <p:spPr>
          <a:xfrm>
            <a:off x="3281913" y="4257671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Weapon Info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1A1D49A-F9D1-6842-936C-9F6CC4B1F127}"/>
              </a:ext>
            </a:extLst>
          </p:cNvPr>
          <p:cNvSpPr/>
          <p:nvPr/>
        </p:nvSpPr>
        <p:spPr>
          <a:xfrm>
            <a:off x="3272068" y="4953939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Crosshair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322B7333-1E42-7E42-988F-42B5129D4224}"/>
              </a:ext>
            </a:extLst>
          </p:cNvPr>
          <p:cNvSpPr/>
          <p:nvPr/>
        </p:nvSpPr>
        <p:spPr>
          <a:xfrm>
            <a:off x="3269034" y="5650207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Etc..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5244DFB-61ED-FF4D-9FE9-4E5769EB60AA}"/>
              </a:ext>
            </a:extLst>
          </p:cNvPr>
          <p:cNvSpPr/>
          <p:nvPr/>
        </p:nvSpPr>
        <p:spPr>
          <a:xfrm>
            <a:off x="5380410" y="3561403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Trap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0EA7D09-75EC-7846-8F89-0D5102338B30}"/>
              </a:ext>
            </a:extLst>
          </p:cNvPr>
          <p:cNvSpPr/>
          <p:nvPr/>
        </p:nvSpPr>
        <p:spPr>
          <a:xfrm>
            <a:off x="5390255" y="4257671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Alchemy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95C0137D-3DC8-3D47-8C8E-411197E76609}"/>
              </a:ext>
            </a:extLst>
          </p:cNvPr>
          <p:cNvSpPr/>
          <p:nvPr/>
        </p:nvSpPr>
        <p:spPr>
          <a:xfrm>
            <a:off x="5380410" y="4953939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Fire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2F14C6C0-6EDE-7B40-984C-72CC45DA863C}"/>
              </a:ext>
            </a:extLst>
          </p:cNvPr>
          <p:cNvSpPr/>
          <p:nvPr/>
        </p:nvSpPr>
        <p:spPr>
          <a:xfrm>
            <a:off x="7432111" y="3561403"/>
            <a:ext cx="1624770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Strong Animal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C2A72991-38DE-DB42-A78E-3230297CC5A3}"/>
              </a:ext>
            </a:extLst>
          </p:cNvPr>
          <p:cNvSpPr/>
          <p:nvPr/>
        </p:nvSpPr>
        <p:spPr>
          <a:xfrm>
            <a:off x="7441956" y="4257671"/>
            <a:ext cx="1624770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Weak Animal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AFC285F6-E02A-9B48-9A31-39992744DD4F}"/>
              </a:ext>
            </a:extLst>
          </p:cNvPr>
          <p:cNvSpPr/>
          <p:nvPr/>
        </p:nvSpPr>
        <p:spPr>
          <a:xfrm>
            <a:off x="9597094" y="3561403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Terrain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187D6AAE-130D-F44D-B250-3641C318B5E2}"/>
              </a:ext>
            </a:extLst>
          </p:cNvPr>
          <p:cNvSpPr/>
          <p:nvPr/>
        </p:nvSpPr>
        <p:spPr>
          <a:xfrm>
            <a:off x="9606939" y="4257671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Water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7625D8FB-F1EA-D44F-AB58-278124DAA36A}"/>
              </a:ext>
            </a:extLst>
          </p:cNvPr>
          <p:cNvSpPr/>
          <p:nvPr/>
        </p:nvSpPr>
        <p:spPr>
          <a:xfrm>
            <a:off x="9597094" y="4953939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Sun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4AFC12E2-436D-0845-87DE-01C06A416F8D}"/>
              </a:ext>
            </a:extLst>
          </p:cNvPr>
          <p:cNvSpPr/>
          <p:nvPr/>
        </p:nvSpPr>
        <p:spPr>
          <a:xfrm>
            <a:off x="9594060" y="5650207"/>
            <a:ext cx="1468889" cy="4696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Etc..</a:t>
            </a:r>
          </a:p>
        </p:txBody>
      </p:sp>
      <p:cxnSp>
        <p:nvCxnSpPr>
          <p:cNvPr id="78" name="직선 연결선[R] 77">
            <a:extLst>
              <a:ext uri="{FF2B5EF4-FFF2-40B4-BE49-F238E27FC236}">
                <a16:creationId xmlns:a16="http://schemas.microsoft.com/office/drawing/2014/main" id="{7B4637EC-7110-D74D-8DF3-DEE6FB87C830}"/>
              </a:ext>
            </a:extLst>
          </p:cNvPr>
          <p:cNvCxnSpPr>
            <a:cxnSpLocks/>
          </p:cNvCxnSpPr>
          <p:nvPr/>
        </p:nvCxnSpPr>
        <p:spPr>
          <a:xfrm>
            <a:off x="1904982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[R] 78">
            <a:extLst>
              <a:ext uri="{FF2B5EF4-FFF2-40B4-BE49-F238E27FC236}">
                <a16:creationId xmlns:a16="http://schemas.microsoft.com/office/drawing/2014/main" id="{9C72A945-22D1-9C46-85A5-657B0F988F5A}"/>
              </a:ext>
            </a:extLst>
          </p:cNvPr>
          <p:cNvCxnSpPr>
            <a:cxnSpLocks/>
          </p:cNvCxnSpPr>
          <p:nvPr/>
        </p:nvCxnSpPr>
        <p:spPr>
          <a:xfrm>
            <a:off x="1904982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[R] 79">
            <a:extLst>
              <a:ext uri="{FF2B5EF4-FFF2-40B4-BE49-F238E27FC236}">
                <a16:creationId xmlns:a16="http://schemas.microsoft.com/office/drawing/2014/main" id="{8C763D4B-F1CA-F845-9A71-2C4F79FE69B6}"/>
              </a:ext>
            </a:extLst>
          </p:cNvPr>
          <p:cNvCxnSpPr>
            <a:cxnSpLocks/>
          </p:cNvCxnSpPr>
          <p:nvPr/>
        </p:nvCxnSpPr>
        <p:spPr>
          <a:xfrm>
            <a:off x="1904982" y="4726546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[R] 80">
            <a:extLst>
              <a:ext uri="{FF2B5EF4-FFF2-40B4-BE49-F238E27FC236}">
                <a16:creationId xmlns:a16="http://schemas.microsoft.com/office/drawing/2014/main" id="{EF25AD2F-EFFC-1C47-BB2C-2BBF2DF93864}"/>
              </a:ext>
            </a:extLst>
          </p:cNvPr>
          <p:cNvCxnSpPr>
            <a:cxnSpLocks/>
          </p:cNvCxnSpPr>
          <p:nvPr/>
        </p:nvCxnSpPr>
        <p:spPr>
          <a:xfrm>
            <a:off x="1904982" y="5422005"/>
            <a:ext cx="0" cy="206063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[R] 84">
            <a:extLst>
              <a:ext uri="{FF2B5EF4-FFF2-40B4-BE49-F238E27FC236}">
                <a16:creationId xmlns:a16="http://schemas.microsoft.com/office/drawing/2014/main" id="{530C2C10-1257-AE40-BFBC-5A22FE8DA68B}"/>
              </a:ext>
            </a:extLst>
          </p:cNvPr>
          <p:cNvCxnSpPr>
            <a:cxnSpLocks/>
          </p:cNvCxnSpPr>
          <p:nvPr/>
        </p:nvCxnSpPr>
        <p:spPr>
          <a:xfrm>
            <a:off x="4004239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[R] 85">
            <a:extLst>
              <a:ext uri="{FF2B5EF4-FFF2-40B4-BE49-F238E27FC236}">
                <a16:creationId xmlns:a16="http://schemas.microsoft.com/office/drawing/2014/main" id="{F933CDBD-9E7F-2046-A80E-4F63E67022D2}"/>
              </a:ext>
            </a:extLst>
          </p:cNvPr>
          <p:cNvCxnSpPr>
            <a:cxnSpLocks/>
          </p:cNvCxnSpPr>
          <p:nvPr/>
        </p:nvCxnSpPr>
        <p:spPr>
          <a:xfrm>
            <a:off x="4004239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[R] 86">
            <a:extLst>
              <a:ext uri="{FF2B5EF4-FFF2-40B4-BE49-F238E27FC236}">
                <a16:creationId xmlns:a16="http://schemas.microsoft.com/office/drawing/2014/main" id="{B0AC1A5D-B080-054E-886B-0EB39AC7779C}"/>
              </a:ext>
            </a:extLst>
          </p:cNvPr>
          <p:cNvCxnSpPr>
            <a:cxnSpLocks/>
          </p:cNvCxnSpPr>
          <p:nvPr/>
        </p:nvCxnSpPr>
        <p:spPr>
          <a:xfrm>
            <a:off x="4004239" y="4726546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[R] 87">
            <a:extLst>
              <a:ext uri="{FF2B5EF4-FFF2-40B4-BE49-F238E27FC236}">
                <a16:creationId xmlns:a16="http://schemas.microsoft.com/office/drawing/2014/main" id="{1568D21F-4119-924A-95CF-3F8538398497}"/>
              </a:ext>
            </a:extLst>
          </p:cNvPr>
          <p:cNvCxnSpPr>
            <a:cxnSpLocks/>
          </p:cNvCxnSpPr>
          <p:nvPr/>
        </p:nvCxnSpPr>
        <p:spPr>
          <a:xfrm>
            <a:off x="4004239" y="5422005"/>
            <a:ext cx="0" cy="206063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[R] 88">
            <a:extLst>
              <a:ext uri="{FF2B5EF4-FFF2-40B4-BE49-F238E27FC236}">
                <a16:creationId xmlns:a16="http://schemas.microsoft.com/office/drawing/2014/main" id="{6769BD41-FDD8-074B-9EB5-F8839ACC34CD}"/>
              </a:ext>
            </a:extLst>
          </p:cNvPr>
          <p:cNvCxnSpPr>
            <a:cxnSpLocks/>
          </p:cNvCxnSpPr>
          <p:nvPr/>
        </p:nvCxnSpPr>
        <p:spPr>
          <a:xfrm>
            <a:off x="6103496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[R] 89">
            <a:extLst>
              <a:ext uri="{FF2B5EF4-FFF2-40B4-BE49-F238E27FC236}">
                <a16:creationId xmlns:a16="http://schemas.microsoft.com/office/drawing/2014/main" id="{D74C3EC7-AEA5-FC40-A3C7-B6D1CC6FA3F6}"/>
              </a:ext>
            </a:extLst>
          </p:cNvPr>
          <p:cNvCxnSpPr>
            <a:cxnSpLocks/>
          </p:cNvCxnSpPr>
          <p:nvPr/>
        </p:nvCxnSpPr>
        <p:spPr>
          <a:xfrm>
            <a:off x="6103496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[R] 90">
            <a:extLst>
              <a:ext uri="{FF2B5EF4-FFF2-40B4-BE49-F238E27FC236}">
                <a16:creationId xmlns:a16="http://schemas.microsoft.com/office/drawing/2014/main" id="{1981EBEC-82FB-034A-8DE3-D361A83694A1}"/>
              </a:ext>
            </a:extLst>
          </p:cNvPr>
          <p:cNvCxnSpPr>
            <a:cxnSpLocks/>
          </p:cNvCxnSpPr>
          <p:nvPr/>
        </p:nvCxnSpPr>
        <p:spPr>
          <a:xfrm>
            <a:off x="6103496" y="4726546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[R] 92">
            <a:extLst>
              <a:ext uri="{FF2B5EF4-FFF2-40B4-BE49-F238E27FC236}">
                <a16:creationId xmlns:a16="http://schemas.microsoft.com/office/drawing/2014/main" id="{57A9D60C-150C-0F47-BB1B-F1BD6031DC0D}"/>
              </a:ext>
            </a:extLst>
          </p:cNvPr>
          <p:cNvCxnSpPr>
            <a:cxnSpLocks/>
          </p:cNvCxnSpPr>
          <p:nvPr/>
        </p:nvCxnSpPr>
        <p:spPr>
          <a:xfrm>
            <a:off x="8228510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[R] 93">
            <a:extLst>
              <a:ext uri="{FF2B5EF4-FFF2-40B4-BE49-F238E27FC236}">
                <a16:creationId xmlns:a16="http://schemas.microsoft.com/office/drawing/2014/main" id="{96C568F4-0C05-BD45-8250-6CE46BD3B142}"/>
              </a:ext>
            </a:extLst>
          </p:cNvPr>
          <p:cNvCxnSpPr>
            <a:cxnSpLocks/>
          </p:cNvCxnSpPr>
          <p:nvPr/>
        </p:nvCxnSpPr>
        <p:spPr>
          <a:xfrm>
            <a:off x="8228510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[R] 100">
            <a:extLst>
              <a:ext uri="{FF2B5EF4-FFF2-40B4-BE49-F238E27FC236}">
                <a16:creationId xmlns:a16="http://schemas.microsoft.com/office/drawing/2014/main" id="{B45AAD13-4B0A-F044-99A0-05FB13AEF75B}"/>
              </a:ext>
            </a:extLst>
          </p:cNvPr>
          <p:cNvCxnSpPr>
            <a:cxnSpLocks/>
          </p:cNvCxnSpPr>
          <p:nvPr/>
        </p:nvCxnSpPr>
        <p:spPr>
          <a:xfrm>
            <a:off x="10314887" y="333562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[R] 101">
            <a:extLst>
              <a:ext uri="{FF2B5EF4-FFF2-40B4-BE49-F238E27FC236}">
                <a16:creationId xmlns:a16="http://schemas.microsoft.com/office/drawing/2014/main" id="{73E32E69-2910-4148-B23F-40634521EE36}"/>
              </a:ext>
            </a:extLst>
          </p:cNvPr>
          <p:cNvCxnSpPr>
            <a:cxnSpLocks/>
          </p:cNvCxnSpPr>
          <p:nvPr/>
        </p:nvCxnSpPr>
        <p:spPr>
          <a:xfrm>
            <a:off x="10314887" y="4018207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[R] 102">
            <a:extLst>
              <a:ext uri="{FF2B5EF4-FFF2-40B4-BE49-F238E27FC236}">
                <a16:creationId xmlns:a16="http://schemas.microsoft.com/office/drawing/2014/main" id="{AC796042-15E9-CC4C-A0BA-A8C2DDE629A5}"/>
              </a:ext>
            </a:extLst>
          </p:cNvPr>
          <p:cNvCxnSpPr>
            <a:cxnSpLocks/>
          </p:cNvCxnSpPr>
          <p:nvPr/>
        </p:nvCxnSpPr>
        <p:spPr>
          <a:xfrm>
            <a:off x="10314887" y="4726546"/>
            <a:ext cx="0" cy="225776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[R] 103">
            <a:extLst>
              <a:ext uri="{FF2B5EF4-FFF2-40B4-BE49-F238E27FC236}">
                <a16:creationId xmlns:a16="http://schemas.microsoft.com/office/drawing/2014/main" id="{A1714665-BF28-8648-90CD-BD37C380FD85}"/>
              </a:ext>
            </a:extLst>
          </p:cNvPr>
          <p:cNvCxnSpPr>
            <a:cxnSpLocks/>
          </p:cNvCxnSpPr>
          <p:nvPr/>
        </p:nvCxnSpPr>
        <p:spPr>
          <a:xfrm>
            <a:off x="10314887" y="5422005"/>
            <a:ext cx="0" cy="206063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F71BD4B7-754E-D14F-A985-4BCDD84CD480}"/>
              </a:ext>
            </a:extLst>
          </p:cNvPr>
          <p:cNvSpPr txBox="1"/>
          <p:nvPr/>
        </p:nvSpPr>
        <p:spPr>
          <a:xfrm>
            <a:off x="9301085" y="329214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u="sng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 구조도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         씬 구조도 </a:t>
            </a:r>
          </a:p>
        </p:txBody>
      </p:sp>
    </p:spTree>
    <p:extLst>
      <p:ext uri="{BB962C8B-B14F-4D97-AF65-F5344CB8AC3E}">
        <p14:creationId xmlns:p14="http://schemas.microsoft.com/office/powerpoint/2010/main" val="1283709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직사각형 56">
            <a:extLst>
              <a:ext uri="{FF2B5EF4-FFF2-40B4-BE49-F238E27FC236}">
                <a16:creationId xmlns:a16="http://schemas.microsoft.com/office/drawing/2014/main" id="{409F4222-77F2-3C4F-8B8B-657B75CF2F44}"/>
              </a:ext>
            </a:extLst>
          </p:cNvPr>
          <p:cNvSpPr/>
          <p:nvPr/>
        </p:nvSpPr>
        <p:spPr>
          <a:xfrm>
            <a:off x="1147233" y="1656431"/>
            <a:ext cx="3231435" cy="164377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Game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840F23-E8DD-2746-88F0-E39F9B8DB0F5}"/>
              </a:ext>
            </a:extLst>
          </p:cNvPr>
          <p:cNvSpPr txBox="1"/>
          <p:nvPr/>
        </p:nvSpPr>
        <p:spPr>
          <a:xfrm>
            <a:off x="255585" y="229853"/>
            <a:ext cx="3010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j-ea"/>
                <a:ea typeface="+mj-ea"/>
              </a:rPr>
              <a:t>2.</a:t>
            </a:r>
            <a:r>
              <a:rPr lang="ko-KR" altLang="en-US" sz="1600" b="1" dirty="0">
                <a:solidFill>
                  <a:schemeClr val="bg1"/>
                </a:solidFill>
                <a:latin typeface="+mj-ea"/>
                <a:ea typeface="+mj-ea"/>
              </a:rPr>
              <a:t>구조 설계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4B62565-8EC5-A846-AE75-B78578D0E746}"/>
              </a:ext>
            </a:extLst>
          </p:cNvPr>
          <p:cNvSpPr/>
          <p:nvPr/>
        </p:nvSpPr>
        <p:spPr>
          <a:xfrm>
            <a:off x="954199" y="764992"/>
            <a:ext cx="1484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ko-KR" altLang="en-US" sz="2400" b="1" dirty="0">
                <a:solidFill>
                  <a:schemeClr val="bg1"/>
                </a:solidFill>
              </a:rPr>
              <a:t>씬 구조도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70E7EB31-4FC2-BD4A-94F3-CFDC5C53999B}"/>
              </a:ext>
            </a:extLst>
          </p:cNvPr>
          <p:cNvSpPr/>
          <p:nvPr/>
        </p:nvSpPr>
        <p:spPr>
          <a:xfrm>
            <a:off x="712393" y="894242"/>
            <a:ext cx="163084" cy="163084"/>
          </a:xfrm>
          <a:prstGeom prst="ellipse">
            <a:avLst/>
          </a:prstGeom>
          <a:noFill/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F1C7722-2EAB-3C4E-94B0-187414A71323}"/>
              </a:ext>
            </a:extLst>
          </p:cNvPr>
          <p:cNvCxnSpPr>
            <a:cxnSpLocks/>
          </p:cNvCxnSpPr>
          <p:nvPr/>
        </p:nvCxnSpPr>
        <p:spPr>
          <a:xfrm>
            <a:off x="4906657" y="3312850"/>
            <a:ext cx="2352586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20167EFE-F959-5347-8152-36FDF45522E9}"/>
              </a:ext>
            </a:extLst>
          </p:cNvPr>
          <p:cNvCxnSpPr>
            <a:cxnSpLocks/>
          </p:cNvCxnSpPr>
          <p:nvPr/>
        </p:nvCxnSpPr>
        <p:spPr>
          <a:xfrm flipH="1">
            <a:off x="4893779" y="3934495"/>
            <a:ext cx="2352585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B9F9225-E6C4-3142-ADC4-DF9520E1559F}"/>
              </a:ext>
            </a:extLst>
          </p:cNvPr>
          <p:cNvSpPr txBox="1"/>
          <p:nvPr/>
        </p:nvSpPr>
        <p:spPr>
          <a:xfrm>
            <a:off x="5425553" y="2815526"/>
            <a:ext cx="1392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Start or Load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094ED8-9166-6F44-B81F-FD3B2D01A20C}"/>
              </a:ext>
            </a:extLst>
          </p:cNvPr>
          <p:cNvSpPr txBox="1"/>
          <p:nvPr/>
        </p:nvSpPr>
        <p:spPr>
          <a:xfrm>
            <a:off x="9301085" y="329214"/>
            <a:ext cx="2404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클래스 구조도          </a:t>
            </a:r>
            <a:r>
              <a:rPr lang="ko-KR" altLang="en-US" sz="1200" b="1" u="sng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씬 구조도</a:t>
            </a:r>
            <a:r>
              <a:rPr lang="ko-KR" altLang="en-US" sz="12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C4EAD9-A65D-A346-BC05-8492B7FDBCFA}"/>
              </a:ext>
            </a:extLst>
          </p:cNvPr>
          <p:cNvSpPr txBox="1"/>
          <p:nvPr/>
        </p:nvSpPr>
        <p:spPr>
          <a:xfrm>
            <a:off x="5485697" y="4089973"/>
            <a:ext cx="127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</a:rPr>
              <a:t>Save &amp; Exit 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9BF4B74-B08B-824A-9B48-234478F45D52}"/>
              </a:ext>
            </a:extLst>
          </p:cNvPr>
          <p:cNvSpPr/>
          <p:nvPr/>
        </p:nvSpPr>
        <p:spPr>
          <a:xfrm>
            <a:off x="7924694" y="1656431"/>
            <a:ext cx="3231435" cy="164377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Game Stage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3E7CBA-6E2E-0543-A202-57ADE3006908}"/>
              </a:ext>
            </a:extLst>
          </p:cNvPr>
          <p:cNvSpPr/>
          <p:nvPr/>
        </p:nvSpPr>
        <p:spPr>
          <a:xfrm>
            <a:off x="1147233" y="3580325"/>
            <a:ext cx="3231436" cy="29190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0C4D1E-7D5E-3847-A8C2-E1AF217B196C}"/>
              </a:ext>
            </a:extLst>
          </p:cNvPr>
          <p:cNvSpPr txBox="1"/>
          <p:nvPr/>
        </p:nvSpPr>
        <p:spPr>
          <a:xfrm>
            <a:off x="1147453" y="4144703"/>
            <a:ext cx="764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Start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en-US" altLang="ko-KR" b="1" dirty="0">
                <a:solidFill>
                  <a:schemeClr val="bg1"/>
                </a:solidFill>
              </a:rPr>
              <a:t>: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1256BE-BE3D-EE49-A9A9-B0E3B9BDBF1E}"/>
              </a:ext>
            </a:extLst>
          </p:cNvPr>
          <p:cNvSpPr txBox="1"/>
          <p:nvPr/>
        </p:nvSpPr>
        <p:spPr>
          <a:xfrm>
            <a:off x="1147453" y="4732322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Load</a:t>
            </a:r>
            <a:r>
              <a:rPr lang="en-US" altLang="ko-KR" dirty="0">
                <a:solidFill>
                  <a:schemeClr val="bg1"/>
                </a:solidFill>
              </a:rPr>
              <a:t> :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4C3296-2E78-3047-A46A-6B63B728C9CB}"/>
              </a:ext>
            </a:extLst>
          </p:cNvPr>
          <p:cNvSpPr txBox="1"/>
          <p:nvPr/>
        </p:nvSpPr>
        <p:spPr>
          <a:xfrm>
            <a:off x="1185870" y="5461610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Exit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: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77AD77-FD3B-5D4F-A3DE-F1CADAE5E21E}"/>
              </a:ext>
            </a:extLst>
          </p:cNvPr>
          <p:cNvSpPr txBox="1"/>
          <p:nvPr/>
        </p:nvSpPr>
        <p:spPr>
          <a:xfrm>
            <a:off x="1867357" y="4191745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게임을 새로 실행한다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E85D9C-64AF-0C40-B7C8-BAA54308DCF9}"/>
              </a:ext>
            </a:extLst>
          </p:cNvPr>
          <p:cNvSpPr txBox="1"/>
          <p:nvPr/>
        </p:nvSpPr>
        <p:spPr>
          <a:xfrm>
            <a:off x="1760664" y="4770800"/>
            <a:ext cx="2762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 직전에 저장한 정보를 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 불러와 게임을 실행한다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CA0DF2-64A4-CC42-805E-FDCC661CFAE6}"/>
              </a:ext>
            </a:extLst>
          </p:cNvPr>
          <p:cNvSpPr txBox="1"/>
          <p:nvPr/>
        </p:nvSpPr>
        <p:spPr>
          <a:xfrm>
            <a:off x="1857098" y="5498626"/>
            <a:ext cx="1911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게임을 종료한다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46A418C-539A-2E4D-B8E6-03A04A6EC4E2}"/>
              </a:ext>
            </a:extLst>
          </p:cNvPr>
          <p:cNvSpPr/>
          <p:nvPr/>
        </p:nvSpPr>
        <p:spPr>
          <a:xfrm>
            <a:off x="7924693" y="3580325"/>
            <a:ext cx="3231436" cy="29190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4B9B27-B626-9E43-87F3-DF6F95B25076}"/>
              </a:ext>
            </a:extLst>
          </p:cNvPr>
          <p:cNvSpPr txBox="1"/>
          <p:nvPr/>
        </p:nvSpPr>
        <p:spPr>
          <a:xfrm>
            <a:off x="7924913" y="4144703"/>
            <a:ext cx="743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Save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  <a:r>
              <a:rPr lang="en-US" altLang="ko-KR" b="1" dirty="0">
                <a:solidFill>
                  <a:schemeClr val="bg1"/>
                </a:solidFill>
              </a:rPr>
              <a:t>: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D478A9C-AED3-1248-9ACC-E3A908B50144}"/>
              </a:ext>
            </a:extLst>
          </p:cNvPr>
          <p:cNvSpPr txBox="1"/>
          <p:nvPr/>
        </p:nvSpPr>
        <p:spPr>
          <a:xfrm>
            <a:off x="7924913" y="4732322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Load</a:t>
            </a:r>
            <a:r>
              <a:rPr lang="en-US" altLang="ko-KR" dirty="0">
                <a:solidFill>
                  <a:schemeClr val="bg1"/>
                </a:solidFill>
              </a:rPr>
              <a:t> :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0BECD8-863A-124F-BB01-CC3F6B1068A4}"/>
              </a:ext>
            </a:extLst>
          </p:cNvPr>
          <p:cNvSpPr txBox="1"/>
          <p:nvPr/>
        </p:nvSpPr>
        <p:spPr>
          <a:xfrm>
            <a:off x="7963330" y="5461610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Exit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: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0A54965-F7F8-0249-ACA7-DA2C1A02B999}"/>
              </a:ext>
            </a:extLst>
          </p:cNvPr>
          <p:cNvSpPr txBox="1"/>
          <p:nvPr/>
        </p:nvSpPr>
        <p:spPr>
          <a:xfrm>
            <a:off x="8618883" y="4191745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게임 정보를 저장한다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F419500-8066-9A4E-B112-9A7D67DB42A6}"/>
              </a:ext>
            </a:extLst>
          </p:cNvPr>
          <p:cNvSpPr txBox="1"/>
          <p:nvPr/>
        </p:nvSpPr>
        <p:spPr>
          <a:xfrm>
            <a:off x="8538124" y="4770800"/>
            <a:ext cx="2762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 직전에 저장한 정보를 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 불러와 게임을 실행한다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8DCA5B3-DF43-CC44-8BE0-E80E0B4A1630}"/>
              </a:ext>
            </a:extLst>
          </p:cNvPr>
          <p:cNvSpPr txBox="1"/>
          <p:nvPr/>
        </p:nvSpPr>
        <p:spPr>
          <a:xfrm>
            <a:off x="8618883" y="5486822"/>
            <a:ext cx="223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Game Title</a:t>
            </a:r>
            <a:r>
              <a:rPr lang="ko-KR" altLang="en-US" dirty="0">
                <a:solidFill>
                  <a:schemeClr val="bg1"/>
                </a:solidFill>
              </a:rPr>
              <a:t>로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나간다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6375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445</Words>
  <Application>Microsoft Macintosh PowerPoint</Application>
  <PresentationFormat>와이드스크린</PresentationFormat>
  <Paragraphs>133</Paragraphs>
  <Slides>17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정원석</dc:creator>
  <cp:lastModifiedBy>정원석</cp:lastModifiedBy>
  <cp:revision>4</cp:revision>
  <dcterms:created xsi:type="dcterms:W3CDTF">2020-02-10T13:42:10Z</dcterms:created>
  <dcterms:modified xsi:type="dcterms:W3CDTF">2020-02-11T12:10:29Z</dcterms:modified>
</cp:coreProperties>
</file>